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302" r:id="rId2"/>
    <p:sldId id="307" r:id="rId3"/>
    <p:sldId id="256" r:id="rId4"/>
    <p:sldId id="292" r:id="rId5"/>
    <p:sldId id="295" r:id="rId6"/>
    <p:sldId id="306" r:id="rId7"/>
    <p:sldId id="304" r:id="rId8"/>
    <p:sldId id="300" r:id="rId9"/>
    <p:sldId id="261" r:id="rId10"/>
    <p:sldId id="262" r:id="rId11"/>
    <p:sldId id="263" r:id="rId12"/>
    <p:sldId id="267" r:id="rId13"/>
    <p:sldId id="264" r:id="rId14"/>
    <p:sldId id="265" r:id="rId15"/>
    <p:sldId id="298" r:id="rId16"/>
    <p:sldId id="301" r:id="rId17"/>
    <p:sldId id="303" r:id="rId18"/>
    <p:sldId id="299" r:id="rId19"/>
    <p:sldId id="257" r:id="rId20"/>
    <p:sldId id="258" r:id="rId21"/>
    <p:sldId id="259" r:id="rId22"/>
    <p:sldId id="260" r:id="rId23"/>
    <p:sldId id="271" r:id="rId24"/>
    <p:sldId id="270" r:id="rId25"/>
    <p:sldId id="268" r:id="rId26"/>
    <p:sldId id="30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2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4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774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55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23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94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3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1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1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4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2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0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3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D274-E018-4E13-8D1A-FF4D8A20E4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56B8-C5B9-4327-B834-8DEDD531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21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nbc.com/opinion/we-re-just-beginning-understand-extent-covid-19-s-feminist-n124340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ICS2uUGvTE" TargetMode="External"/><Relationship Id="rId2" Type="http://schemas.openxmlformats.org/officeDocument/2006/relationships/hyperlink" Target="https://www.youtube.com/watch?v=9RQ4RpO_KD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nxZOIVA3oE" TargetMode="External"/><Relationship Id="rId4" Type="http://schemas.openxmlformats.org/officeDocument/2006/relationships/hyperlink" Target="https://www.youtube.com/watch?v=-9I9n4tlb2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nladylike2020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LKQezaz2IA&amp;t=39s" TargetMode="External"/><Relationship Id="rId2" Type="http://schemas.openxmlformats.org/officeDocument/2006/relationships/hyperlink" Target="https://www.youtube.com/watch?v=Soudg5ZAVj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mH5bVDE80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C9340-3802-4FBD-9916-09898D0E6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 little more…..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343E13A-A2AF-4B1D-BA42-F6C019542F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281" y="2984500"/>
            <a:ext cx="2365585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C8882C-5DE4-4DE5-9413-6C27B4E2913F}"/>
              </a:ext>
            </a:extLst>
          </p:cNvPr>
          <p:cNvSpPr txBox="1"/>
          <p:nvPr/>
        </p:nvSpPr>
        <p:spPr>
          <a:xfrm>
            <a:off x="428625" y="2181225"/>
            <a:ext cx="336232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400" b="1" i="1" dirty="0">
                <a:solidFill>
                  <a:srgbClr val="121212"/>
                </a:solidFill>
                <a:effectLst/>
                <a:latin typeface="nyt-cheltenham"/>
              </a:rPr>
              <a:t>5 Professors Sue Rutgers, Saying It Shortchanges Women on Pay</a:t>
            </a:r>
          </a:p>
          <a:p>
            <a:pPr algn="l" fontAlgn="base"/>
            <a:r>
              <a:rPr lang="en-US" sz="2400" b="0" i="0" dirty="0">
                <a:solidFill>
                  <a:srgbClr val="333333"/>
                </a:solidFill>
                <a:effectLst/>
                <a:latin typeface="nyt-cheltenham"/>
              </a:rPr>
              <a:t>The five women say they are paid tens of thousands of dollars less than men with similar qualifications. The university says it is “committed to pay equity.”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F79043-53C3-4A96-8B1B-462F29E30157}"/>
              </a:ext>
            </a:extLst>
          </p:cNvPr>
          <p:cNvSpPr txBox="1"/>
          <p:nvPr/>
        </p:nvSpPr>
        <p:spPr>
          <a:xfrm>
            <a:off x="4038599" y="2476500"/>
            <a:ext cx="75737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https://www.msnbc.com/opinion/we-re-just-beginning-understand-extent-covid-19-s-feminist-n1243401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928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4A198A-41F4-4500-BE66-CE7F9672E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effectLst/>
                <a:latin typeface="+mn-lt"/>
                <a:ea typeface="Calibri" panose="020F0502020204030204" pitchFamily="34" charset="0"/>
              </a:rPr>
              <a:t>Sylvia </a:t>
            </a:r>
            <a:r>
              <a:rPr lang="en-US" sz="3600" dirty="0" err="1">
                <a:effectLst/>
                <a:latin typeface="+mn-lt"/>
                <a:ea typeface="Calibri" panose="020F0502020204030204" pitchFamily="34" charset="0"/>
              </a:rPr>
              <a:t>Bashevkin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</a:rPr>
              <a:t>: (2018) National security and gender politics in superpower America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0DD50-23AB-45E2-9728-1D7ECA450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Did women’s presence make a meaningful difference in the conduct of international affairs?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might decisions made by these leaders illuminate assumptions about women as gentle seekers of peace and consensus?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what ways have female decision makers acted in ways that advance women as a group?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04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89E4-1079-4B9B-B12E-2379FF08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+mj-cs"/>
              </a:rPr>
              <a:t>Sylvia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+mj-cs"/>
              </a:rPr>
              <a:t>Bashevkin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+mj-cs"/>
              </a:rPr>
              <a:t>: (2018) National security and gender politics in superpower America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8BD9C-709A-4D2D-8BEB-4EAB6B40B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Met the definition of leadership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American women could command confidence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effectLst/>
                <a:ea typeface="Calibri" panose="020F0502020204030204" pitchFamily="34" charset="0"/>
              </a:rPr>
              <a:t>transcend the characteristics of routine leadership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Demonstrated transformational leadership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7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42C90D-02C1-4866-ADCA-B0926D7000D0}"/>
              </a:ext>
            </a:extLst>
          </p:cNvPr>
          <p:cNvGraphicFramePr>
            <a:graphicFrameLocks noGrp="1"/>
          </p:cNvGraphicFramePr>
          <p:nvPr/>
        </p:nvGraphicFramePr>
        <p:xfrm>
          <a:off x="752475" y="276225"/>
          <a:ext cx="9572624" cy="5911011"/>
        </p:xfrm>
        <a:graphic>
          <a:graphicData uri="http://schemas.openxmlformats.org/drawingml/2006/table">
            <a:tbl>
              <a:tblPr firstRow="1" firstCol="1" bandRow="1"/>
              <a:tblGrid>
                <a:gridCol w="3190192">
                  <a:extLst>
                    <a:ext uri="{9D8B030D-6E8A-4147-A177-3AD203B41FA5}">
                      <a16:colId xmlns:a16="http://schemas.microsoft.com/office/drawing/2014/main" val="2465357062"/>
                    </a:ext>
                  </a:extLst>
                </a:gridCol>
                <a:gridCol w="3191216">
                  <a:extLst>
                    <a:ext uri="{9D8B030D-6E8A-4147-A177-3AD203B41FA5}">
                      <a16:colId xmlns:a16="http://schemas.microsoft.com/office/drawing/2014/main" val="1969943293"/>
                    </a:ext>
                  </a:extLst>
                </a:gridCol>
                <a:gridCol w="3191216">
                  <a:extLst>
                    <a:ext uri="{9D8B030D-6E8A-4147-A177-3AD203B41FA5}">
                      <a16:colId xmlns:a16="http://schemas.microsoft.com/office/drawing/2014/main" val="2524006722"/>
                    </a:ext>
                  </a:extLst>
                </a:gridCol>
              </a:tblGrid>
              <a:tr h="448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Concept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Transactional Leadership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Transformational Leadership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038059"/>
                  </a:ext>
                </a:extLst>
              </a:tr>
              <a:tr h="113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Definition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Leader lays emphasis on his relationship with followers.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Leader lays emphasis on the values, ideals, morals and needs of the followers.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378190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Nature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Reactive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Proactive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836419"/>
                  </a:ext>
                </a:extLst>
              </a:tr>
              <a:tr h="4484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Best suited for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Settled Environment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Turbulent Environment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34874"/>
                  </a:ext>
                </a:extLst>
              </a:tr>
              <a:tr h="9069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Works for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Developing the existing organizational culture.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Changing the existing organizational culture.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767490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Style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Bureaucratic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Charismatic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664615"/>
                  </a:ext>
                </a:extLst>
              </a:tr>
              <a:tr h="701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How many leaders are there in a group?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Only one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More than One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5539"/>
                  </a:ext>
                </a:extLst>
              </a:tr>
              <a:tr h="4484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Focused on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Planning and Execution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Innovation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039581"/>
                  </a:ext>
                </a:extLst>
              </a:tr>
              <a:tr h="113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Motivational tool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Attracting followers by putting their own self-interest in the first place.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Stimulating followers by setting group interest as a priority.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481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35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89E4-1079-4B9B-B12E-2379FF08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+mj-cs"/>
              </a:rPr>
              <a:t>Sylvia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+mj-cs"/>
              </a:rPr>
              <a:t>Bashevkin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+mj-cs"/>
              </a:rPr>
              <a:t>: (2018) National security and gender politics in superpower America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8BD9C-709A-4D2D-8BEB-4EAB6B40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1" y="2336873"/>
            <a:ext cx="11763374" cy="3599316"/>
          </a:xfrm>
        </p:spPr>
        <p:txBody>
          <a:bodyPr>
            <a:normAutofit fontScale="62500" lnSpcReduction="20000"/>
          </a:bodyPr>
          <a:lstStyle/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Kirkpatrick  - international doctrine of the first Reagan mandate</a:t>
            </a:r>
          </a:p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Albright  - the pursuit of multilateral interventions in the Balkans.</a:t>
            </a:r>
          </a:p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Rice  - main architect of Bush foreign policy </a:t>
            </a:r>
          </a:p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Hillary Clinton  - shape Obama-era responses to the Arab Spring uprising in Libya.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39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C2AFA-BAA6-41C2-ACC8-8FC232FF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Kirkpatrick – Albright – Rice - Clinton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119A0-7FFF-443F-9F87-1A61B26EF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Leadership traits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Aware of politics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Involved with activities that fostered confidence and risk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Activities with men and boys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Inner strengths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Academic credentials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Communication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01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4E0C7A-19FC-476B-9832-F12CA46BC149}"/>
              </a:ext>
            </a:extLst>
          </p:cNvPr>
          <p:cNvSpPr txBox="1"/>
          <p:nvPr/>
        </p:nvSpPr>
        <p:spPr>
          <a:xfrm>
            <a:off x="1219200" y="1057275"/>
            <a:ext cx="7924800" cy="4021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spc="1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The stunning transformation of Karen Pence - She Really Has Had a Total</a:t>
            </a:r>
            <a:endParaRPr lang="en-US" sz="20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spc="1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Makeover”: Karen Pence’s Transformation Is a Play for 2024</a:t>
            </a:r>
            <a:endParaRPr lang="en-US" sz="2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1800" spc="1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Kellyanne Conway Is Gorgeous After Glow-Up — Did She Have Plastic</a:t>
            </a:r>
            <a:endParaRPr lang="en-US" sz="2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1800" spc="1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Surgery?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125"/>
              </a:spcAft>
            </a:pPr>
            <a:r>
              <a:rPr lang="en-US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Kamala Harris Fan to Undergo Plastic Surgery to Look Like Vice Presidential Nominee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1800" spc="1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26" name="Picture 2" descr="Karen Pence - Wikipedia">
            <a:extLst>
              <a:ext uri="{FF2B5EF4-FFF2-40B4-BE49-F238E27FC236}">
                <a16:creationId xmlns:a16="http://schemas.microsoft.com/office/drawing/2014/main" id="{CFB5D069-76E2-434E-A125-B1F55E044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0" y="2248373"/>
            <a:ext cx="1338263" cy="167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Kellyanne Conway Is Gorgeous After Glow-Up — Did She Have Plastic Surgery?">
            <a:extLst>
              <a:ext uri="{FF2B5EF4-FFF2-40B4-BE49-F238E27FC236}">
                <a16:creationId xmlns:a16="http://schemas.microsoft.com/office/drawing/2014/main" id="{D19CECE1-2808-4BE8-AD62-33C028FDE12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256" y="4311967"/>
            <a:ext cx="2178050" cy="1224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F7DE08-4E16-4D4C-9B09-A585EC204F4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568" y="4249268"/>
            <a:ext cx="2836863" cy="1551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0313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1F8743-3704-4320-94F6-DB61AFBB2B44}"/>
              </a:ext>
            </a:extLst>
          </p:cNvPr>
          <p:cNvSpPr txBox="1"/>
          <p:nvPr/>
        </p:nvSpPr>
        <p:spPr>
          <a:xfrm>
            <a:off x="1038224" y="882134"/>
            <a:ext cx="865441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Kamala Harris’s Converse and the Political Evolution of the Sneaker - 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Montserrat"/>
              </a:rPr>
              <a:t>A Running List Of Times Kamala Harris Wore Converse</a:t>
            </a:r>
          </a:p>
          <a:p>
            <a:endParaRPr lang="en-US" sz="2800" b="1" i="0" dirty="0">
              <a:solidFill>
                <a:srgbClr val="FFFFFF"/>
              </a:solidFill>
              <a:effectLst/>
              <a:latin typeface="Montserrat"/>
            </a:endParaRPr>
          </a:p>
          <a:p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3BFF87-A2DF-4FEC-AE43-B88EBA603DF4}"/>
              </a:ext>
            </a:extLst>
          </p:cNvPr>
          <p:cNvSpPr txBox="1"/>
          <p:nvPr/>
        </p:nvSpPr>
        <p:spPr>
          <a:xfrm>
            <a:off x="1038224" y="2247899"/>
            <a:ext cx="8105776" cy="1605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3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400" b="1" spc="-1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Amy Coney Barrett dressed to impress women at SCOTUS hearings: </a:t>
            </a:r>
            <a:r>
              <a:rPr lang="en-US" sz="24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Fashion expert says nominee used 'feminine' colors and 'alluring' silhouettes while fielding questions on abortion rights and Catholic beliefs</a:t>
            </a:r>
            <a:endParaRPr lang="en-US" sz="12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Supreme Court nominee Judge Amy Coney Barrett is a surprising style icon.">
            <a:extLst>
              <a:ext uri="{FF2B5EF4-FFF2-40B4-BE49-F238E27FC236}">
                <a16:creationId xmlns:a16="http://schemas.microsoft.com/office/drawing/2014/main" id="{FCD697F6-60E8-4666-A44C-09DACC22B6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195" y="4494668"/>
            <a:ext cx="2785110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BCAC7A-6B39-48E1-AF24-A22D58E6BFB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0" y="3895385"/>
            <a:ext cx="1727200" cy="2647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3513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2840BA-06B7-4768-B9D6-4E7B8CAEAA03}"/>
              </a:ext>
            </a:extLst>
          </p:cNvPr>
          <p:cNvSpPr txBox="1"/>
          <p:nvPr/>
        </p:nvSpPr>
        <p:spPr>
          <a:xfrm>
            <a:off x="1428750" y="257175"/>
            <a:ext cx="8324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>
                <a:effectLst/>
                <a:latin typeface="nyt-cheltenham"/>
              </a:rPr>
              <a:t>Why ‘Supermom’ Gets Star Billing on Résumés for Public Office</a:t>
            </a:r>
          </a:p>
          <a:p>
            <a:pPr algn="ctr" fontAlgn="base"/>
            <a:r>
              <a:rPr lang="en-US" sz="2400" b="0" i="0" dirty="0">
                <a:effectLst/>
                <a:latin typeface="nyt-cheltenham"/>
              </a:rPr>
              <a:t>Judge Barrett and Senator Harris negotiate America’s freighted expectations for women.</a:t>
            </a:r>
          </a:p>
        </p:txBody>
      </p:sp>
      <p:pic>
        <p:nvPicPr>
          <p:cNvPr id="2050" name="Picture 2" descr="Senator Kamala Harris accepting the Democratic nomination for vice president in August. She mentioned her role as a stepmother called Momala.">
            <a:extLst>
              <a:ext uri="{FF2B5EF4-FFF2-40B4-BE49-F238E27FC236}">
                <a16:creationId xmlns:a16="http://schemas.microsoft.com/office/drawing/2014/main" id="{7E741BE2-790D-41B3-8B1D-9A2DE3DC1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2075856"/>
            <a:ext cx="2409825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7D3FCE-FD3D-4719-9FA1-298163B09BE4}"/>
              </a:ext>
            </a:extLst>
          </p:cNvPr>
          <p:cNvSpPr txBox="1"/>
          <p:nvPr/>
        </p:nvSpPr>
        <p:spPr>
          <a:xfrm>
            <a:off x="266700" y="3771899"/>
            <a:ext cx="611505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effectLst/>
                <a:latin typeface="nyt-imperial"/>
              </a:rPr>
              <a:t>Senator Kamala Harris accepting the Democratic nomination for vice president in August. She mentioned her role as a stepmother called </a:t>
            </a:r>
            <a:r>
              <a:rPr lang="en-US" sz="2400" b="0" i="0" dirty="0" err="1">
                <a:effectLst/>
                <a:latin typeface="nyt-imperial"/>
              </a:rPr>
              <a:t>Momala</a:t>
            </a:r>
            <a:endParaRPr lang="en-US" sz="2400" dirty="0"/>
          </a:p>
        </p:txBody>
      </p:sp>
      <p:pic>
        <p:nvPicPr>
          <p:cNvPr id="2052" name="Picture 4" descr="Several of Amy Coney Barrett&amp;rsquo;s seven children were among the spectators at their mother&amp;rsquo;s Supreme Court nomination hearing this week.">
            <a:extLst>
              <a:ext uri="{FF2B5EF4-FFF2-40B4-BE49-F238E27FC236}">
                <a16:creationId xmlns:a16="http://schemas.microsoft.com/office/drawing/2014/main" id="{209217C7-D93A-443C-8174-EFEA470C3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2" y="1992016"/>
            <a:ext cx="2409825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CC76C12-71E7-491C-AB08-6C9B22404582}"/>
              </a:ext>
            </a:extLst>
          </p:cNvPr>
          <p:cNvSpPr txBox="1"/>
          <p:nvPr/>
        </p:nvSpPr>
        <p:spPr>
          <a:xfrm>
            <a:off x="7439025" y="3771899"/>
            <a:ext cx="428624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effectLst/>
                <a:latin typeface="nyt-imperial"/>
              </a:rPr>
              <a:t>Several of Amy Coney Barrett’s seven children were among the spectators at their mother’s Supreme Court nomination hearing this week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9239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7E1358-60CD-45FE-AC7C-A05991EB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running for politics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BCAEC0-51E6-49A5-B55C-890D53BEC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https://www.youtube.com/watch?v=9RQ4RpO_KDw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https://www.youtube.com/watch?v=GICS2uUGvTE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https://www.youtube.com/watch?v=-9I9n4tlb24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https://www.youtube.com/watch?v=tnxZOIVA3oE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78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23C41-625D-4F1E-937E-272B56AE4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Marianne </a:t>
            </a:r>
            <a:r>
              <a:rPr lang="en-US" sz="2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Schnall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(2013) What will it take to make a woman president?</a:t>
            </a:r>
            <a:b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B37C8-7191-435D-93BF-BC410474AF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lv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5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Country systemically disenfranchised women 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5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Women are not taught risk-taking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5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Leadership has a male gender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B2567-9824-4FE3-820D-8B439EBF84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lv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5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political socialization of women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5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more successful a woman is the less likeable she is perceived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5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Dealing with appearance  and  temperament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7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9229E-9F16-4905-AD77-B74D1F7B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0" i="0" dirty="0">
                <a:effectLst/>
                <a:latin typeface="+mn-lt"/>
              </a:rPr>
              <a:t>Unsung Women Who Changed America</a:t>
            </a:r>
            <a:br>
              <a:rPr lang="en-US" b="0" i="0" dirty="0">
                <a:solidFill>
                  <a:srgbClr val="000000"/>
                </a:solidFill>
                <a:effectLst/>
                <a:latin typeface="Questrial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87F4-3DDD-44C0-AE8E-5CC6E9DE6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>
                <a:effectLst/>
                <a:latin typeface="Public Sans"/>
              </a:rPr>
              <a:t>UNLADYLIKE2020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Public Sans"/>
              </a:rPr>
              <a:t> is a series of 26 short films and a one-hour documentary, profiling diverse and little-known American women from the turn of the 20th century, and contemporary women who follow in their footsteps. The series premiered in 2020 on PBS’s American Masters. </a:t>
            </a:r>
          </a:p>
          <a:p>
            <a:pPr algn="ctr"/>
            <a:r>
              <a:rPr lang="en-US" sz="2400" dirty="0">
                <a:hlinkClick r:id="rId2"/>
              </a:rPr>
              <a:t>https://unladylike2020.com/</a:t>
            </a:r>
            <a:endParaRPr lang="en-US" sz="24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5994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23C41-625D-4F1E-937E-272B56AE4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Marianne </a:t>
            </a:r>
            <a:r>
              <a:rPr lang="en-US" sz="2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Schnall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(2013) What will it take to make a woman president?</a:t>
            </a:r>
            <a:b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B37C8-7191-435D-93BF-BC410474AF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Perception that leadership requires a man</a:t>
            </a: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Gender difference arguments</a:t>
            </a: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Access to resources (money and support ) in politics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B2567-9824-4FE3-820D-8B439EBF84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3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uggling work and family</a:t>
            </a: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subjecting family to “that”</a:t>
            </a: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3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Role of wife and mother still seen as primary role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31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39409A-1B02-4A26-91C0-FD0A5749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Marianne </a:t>
            </a:r>
            <a:r>
              <a:rPr lang="en-US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Schnall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(2013) What will it take to make a woman president?</a:t>
            </a:r>
            <a:br>
              <a:rPr lang="en-US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B37C8-7191-435D-93BF-BC410474AF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Socialize women differently</a:t>
            </a: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Grow the pipeline of women</a:t>
            </a: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Media portrayal of diversity versus beauty, youth, and sexuality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47A7766-76EA-48FB-89D7-41EE224490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 from other women</a:t>
            </a: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Teach young girls to develop courage </a:t>
            </a: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Stop labeling masculine or feminine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51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642EB-4EBE-4809-80E4-BEA40259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Marianne </a:t>
            </a:r>
            <a:r>
              <a:rPr lang="en-US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Schnall</a:t>
            </a:r>
            <a:r>
              <a:rPr lang="en-US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(2013) What will it take to make a woman president?</a:t>
            </a:r>
            <a:br>
              <a:rPr lang="en-US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2D59B-3AF3-4C32-BC0D-C7B7F34E2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 are detached from politics  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 need to know their power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Reframe ideas from being “women’s issues”</a:t>
            </a:r>
          </a:p>
          <a:p>
            <a:pPr marL="457200" marR="0" lvl="1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62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DEN-HARRIS-4×3">
            <a:extLst>
              <a:ext uri="{FF2B5EF4-FFF2-40B4-BE49-F238E27FC236}">
                <a16:creationId xmlns:a16="http://schemas.microsoft.com/office/drawing/2014/main" id="{C053371C-B29E-46F4-A17F-942E4E972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123" y="2209483"/>
            <a:ext cx="54768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419D091-89DE-48BC-B652-07CD449F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AtlasGroteskWeb"/>
              </a:rPr>
              <a:t>Could Kamala Harris Win The Presidency In 2024?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51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65A26-CB4D-4CAF-9A19-D11B240471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>
            <a:normAutofit/>
          </a:bodyPr>
          <a:lstStyle/>
          <a:p>
            <a:pPr fontAlgn="base"/>
            <a:br>
              <a:rPr lang="en-US" b="0" i="0" dirty="0">
                <a:effectLst/>
                <a:latin typeface="DecimaMono"/>
              </a:rPr>
            </a:b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DACE06-7E7F-4DFD-A882-99B381479EB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90976831"/>
              </p:ext>
            </p:extLst>
          </p:nvPr>
        </p:nvGraphicFramePr>
        <p:xfrm>
          <a:off x="2052320" y="416559"/>
          <a:ext cx="8158480" cy="5872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9620">
                  <a:extLst>
                    <a:ext uri="{9D8B030D-6E8A-4147-A177-3AD203B41FA5}">
                      <a16:colId xmlns:a16="http://schemas.microsoft.com/office/drawing/2014/main" val="2012478695"/>
                    </a:ext>
                  </a:extLst>
                </a:gridCol>
                <a:gridCol w="2039620">
                  <a:extLst>
                    <a:ext uri="{9D8B030D-6E8A-4147-A177-3AD203B41FA5}">
                      <a16:colId xmlns:a16="http://schemas.microsoft.com/office/drawing/2014/main" val="3257281138"/>
                    </a:ext>
                  </a:extLst>
                </a:gridCol>
                <a:gridCol w="2039620">
                  <a:extLst>
                    <a:ext uri="{9D8B030D-6E8A-4147-A177-3AD203B41FA5}">
                      <a16:colId xmlns:a16="http://schemas.microsoft.com/office/drawing/2014/main" val="1603549532"/>
                    </a:ext>
                  </a:extLst>
                </a:gridCol>
                <a:gridCol w="2039620">
                  <a:extLst>
                    <a:ext uri="{9D8B030D-6E8A-4147-A177-3AD203B41FA5}">
                      <a16:colId xmlns:a16="http://schemas.microsoft.com/office/drawing/2014/main" val="1805518276"/>
                    </a:ext>
                  </a:extLst>
                </a:gridCol>
              </a:tblGrid>
              <a:tr h="880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all" dirty="0">
                          <a:effectLst/>
                        </a:rPr>
                        <a:t>VICE PRESIDENT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28007" marB="1120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all" dirty="0">
                          <a:effectLst/>
                        </a:rPr>
                        <a:t>PARTY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28007" marB="1120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all" dirty="0">
                          <a:effectLst/>
                        </a:rPr>
                        <a:t>WON NOMINATION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28007" marB="1120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all" dirty="0">
                          <a:effectLst/>
                        </a:rPr>
                        <a:t>WON PRES. ELECTION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28007" marB="11203" anchor="b"/>
                </a:tc>
                <a:extLst>
                  <a:ext uri="{0D108BD9-81ED-4DB2-BD59-A6C34878D82A}">
                    <a16:rowId xmlns:a16="http://schemas.microsoft.com/office/drawing/2014/main" val="1353719869"/>
                  </a:ext>
                </a:extLst>
              </a:tr>
              <a:tr h="4472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Alben</a:t>
                      </a:r>
                      <a:r>
                        <a:rPr lang="en-US" sz="1600" b="1" dirty="0">
                          <a:effectLst/>
                        </a:rPr>
                        <a:t> Barkley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extLst>
                  <a:ext uri="{0D108BD9-81ED-4DB2-BD59-A6C34878D82A}">
                    <a16:rowId xmlns:a16="http://schemas.microsoft.com/office/drawing/2014/main" val="1592344397"/>
                  </a:ext>
                </a:extLst>
              </a:tr>
              <a:tr h="4472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Richard Nixon*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✓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✓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extLst>
                  <a:ext uri="{0D108BD9-81ED-4DB2-BD59-A6C34878D82A}">
                    <a16:rowId xmlns:a16="http://schemas.microsoft.com/office/drawing/2014/main" val="1258025269"/>
                  </a:ext>
                </a:extLst>
              </a:tr>
              <a:tr h="656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Lyndon Johnson†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D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✓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✓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extLst>
                  <a:ext uri="{0D108BD9-81ED-4DB2-BD59-A6C34878D82A}">
                    <a16:rowId xmlns:a16="http://schemas.microsoft.com/office/drawing/2014/main" val="405554138"/>
                  </a:ext>
                </a:extLst>
              </a:tr>
              <a:tr h="656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Hubert Humphrey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D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✓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extLst>
                  <a:ext uri="{0D108BD9-81ED-4DB2-BD59-A6C34878D82A}">
                    <a16:rowId xmlns:a16="http://schemas.microsoft.com/office/drawing/2014/main" val="4173253234"/>
                  </a:ext>
                </a:extLst>
              </a:tr>
              <a:tr h="4472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Gerald Ford†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✓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extLst>
                  <a:ext uri="{0D108BD9-81ED-4DB2-BD59-A6C34878D82A}">
                    <a16:rowId xmlns:a16="http://schemas.microsoft.com/office/drawing/2014/main" val="1689681859"/>
                  </a:ext>
                </a:extLst>
              </a:tr>
              <a:tr h="4472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Walter Mondale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D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✓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extLst>
                  <a:ext uri="{0D108BD9-81ED-4DB2-BD59-A6C34878D82A}">
                    <a16:rowId xmlns:a16="http://schemas.microsoft.com/office/drawing/2014/main" val="3023837524"/>
                  </a:ext>
                </a:extLst>
              </a:tr>
              <a:tr h="656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George H.W. Bush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✓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✓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extLst>
                  <a:ext uri="{0D108BD9-81ED-4DB2-BD59-A6C34878D82A}">
                    <a16:rowId xmlns:a16="http://schemas.microsoft.com/office/drawing/2014/main" val="573436155"/>
                  </a:ext>
                </a:extLst>
              </a:tr>
              <a:tr h="4472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Dan Quayle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extLst>
                  <a:ext uri="{0D108BD9-81ED-4DB2-BD59-A6C34878D82A}">
                    <a16:rowId xmlns:a16="http://schemas.microsoft.com/office/drawing/2014/main" val="2091494530"/>
                  </a:ext>
                </a:extLst>
              </a:tr>
              <a:tr h="238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Al Gore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D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✓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extLst>
                  <a:ext uri="{0D108BD9-81ED-4DB2-BD59-A6C34878D82A}">
                    <a16:rowId xmlns:a16="http://schemas.microsoft.com/office/drawing/2014/main" val="3002623592"/>
                  </a:ext>
                </a:extLst>
              </a:tr>
              <a:tr h="4472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Joe Biden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✓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07" marR="28007" marT="14003" marB="1400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600" b="1" dirty="0">
                          <a:effectLst/>
                        </a:rPr>
                      </a:b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2670540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C298000C-C2EA-4380-9112-1340F3D25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69416"/>
            <a:ext cx="22191101" cy="47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21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FB2792-C84A-43B7-9074-8CA3709B8C65}"/>
              </a:ext>
            </a:extLst>
          </p:cNvPr>
          <p:cNvSpPr txBox="1"/>
          <p:nvPr/>
        </p:nvSpPr>
        <p:spPr>
          <a:xfrm>
            <a:off x="1" y="1600200"/>
            <a:ext cx="11630024" cy="3958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3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There’s a special place in hell for women who don’t help other women</a:t>
            </a:r>
            <a:endParaRPr lang="en-US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3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Madeleine Albright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6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B64904-2C88-4E22-880C-72C2651E7EEC}"/>
              </a:ext>
            </a:extLst>
          </p:cNvPr>
          <p:cNvSpPr txBox="1"/>
          <p:nvPr/>
        </p:nvSpPr>
        <p:spPr>
          <a:xfrm>
            <a:off x="552449" y="58847"/>
            <a:ext cx="10810875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From the Elders of the Hopi Nation</a:t>
            </a:r>
          </a:p>
          <a:p>
            <a:pPr algn="ctr"/>
            <a:r>
              <a:rPr lang="en-US" dirty="0" err="1"/>
              <a:t>Oraibi</a:t>
            </a:r>
            <a:r>
              <a:rPr lang="en-US" dirty="0"/>
              <a:t>, Arizona, June 8, 2000</a:t>
            </a:r>
          </a:p>
          <a:p>
            <a:pPr algn="ctr"/>
            <a:r>
              <a:rPr lang="en-US" dirty="0"/>
              <a:t>To My Fellow Swimmers:</a:t>
            </a:r>
          </a:p>
          <a:p>
            <a:pPr algn="ctr"/>
            <a:endParaRPr lang="en-US" dirty="0"/>
          </a:p>
          <a:p>
            <a:pPr algn="ctr"/>
            <a:r>
              <a:rPr lang="en-US" sz="2000" i="1" dirty="0"/>
              <a:t>Here is a river flowing now very fast. It is so great and swift that there are</a:t>
            </a:r>
          </a:p>
          <a:p>
            <a:pPr algn="ctr"/>
            <a:r>
              <a:rPr lang="en-US" sz="2000" i="1" dirty="0"/>
              <a:t>those who will be afraid, who will try to hold on to the shore. They are</a:t>
            </a:r>
          </a:p>
          <a:p>
            <a:pPr algn="ctr"/>
            <a:r>
              <a:rPr lang="en-US" sz="2000" i="1" dirty="0"/>
              <a:t>being torn apart and will suffer greatly.</a:t>
            </a:r>
          </a:p>
          <a:p>
            <a:pPr algn="ctr"/>
            <a:endParaRPr lang="en-US" sz="2000" i="1" dirty="0"/>
          </a:p>
          <a:p>
            <a:pPr algn="ctr"/>
            <a:r>
              <a:rPr lang="en-US" sz="2000" i="1" dirty="0"/>
              <a:t>Know the river has its destination. The elders say we must let go of the</a:t>
            </a:r>
          </a:p>
          <a:p>
            <a:pPr algn="ctr"/>
            <a:r>
              <a:rPr lang="en-US" sz="2000" i="1" dirty="0"/>
              <a:t>shore, push off into the middle of the river and keep our heads above water.</a:t>
            </a:r>
          </a:p>
          <a:p>
            <a:pPr algn="ctr"/>
            <a:r>
              <a:rPr lang="en-US" sz="2000" i="1" dirty="0"/>
              <a:t>And I say see who is there with you and celebrate. At this time in history,</a:t>
            </a:r>
          </a:p>
          <a:p>
            <a:pPr algn="ctr"/>
            <a:r>
              <a:rPr lang="en-US" sz="2000" i="1" dirty="0"/>
              <a:t>we are to take nothing personally, least of all ourselves. For the moment</a:t>
            </a:r>
          </a:p>
          <a:p>
            <a:pPr algn="ctr"/>
            <a:r>
              <a:rPr lang="en-US" sz="2000" i="1" dirty="0"/>
              <a:t>that we do, our spiritual growth and journey comes to a halt.</a:t>
            </a:r>
          </a:p>
          <a:p>
            <a:pPr algn="ctr"/>
            <a:endParaRPr lang="en-US" sz="2000" i="1" dirty="0"/>
          </a:p>
          <a:p>
            <a:pPr algn="ctr"/>
            <a:r>
              <a:rPr lang="en-US" sz="2000" i="1" dirty="0"/>
              <a:t>The time of the lone wolf is over. Gather yourselves. Banish the word</a:t>
            </a:r>
          </a:p>
          <a:p>
            <a:pPr algn="ctr"/>
            <a:r>
              <a:rPr lang="en-US" sz="2000" i="1" dirty="0"/>
              <a:t>struggle from your attitude and your vocabulary.</a:t>
            </a:r>
          </a:p>
          <a:p>
            <a:pPr algn="ctr"/>
            <a:endParaRPr lang="en-US" sz="2000" i="1" dirty="0"/>
          </a:p>
          <a:p>
            <a:pPr algn="ctr"/>
            <a:r>
              <a:rPr lang="en-US" sz="2000" i="1" dirty="0"/>
              <a:t>All that we do now must be done in a sacred manner and in celebration.</a:t>
            </a:r>
          </a:p>
          <a:p>
            <a:pPr algn="ctr"/>
            <a:r>
              <a:rPr lang="en-US" sz="2000" i="1" dirty="0"/>
              <a:t>For we are the ones we have been waiting for.</a:t>
            </a:r>
          </a:p>
        </p:txBody>
      </p:sp>
    </p:spTree>
    <p:extLst>
      <p:ext uri="{BB962C8B-B14F-4D97-AF65-F5344CB8AC3E}">
        <p14:creationId xmlns:p14="http://schemas.microsoft.com/office/powerpoint/2010/main" val="5821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F005-F224-4D2E-A2AA-0983232736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WOMEN AS LEADERS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A8204-9EDA-47A3-8DC3-9A05A139B6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Current research on women and leadership</a:t>
            </a:r>
          </a:p>
          <a:p>
            <a:pPr algn="l"/>
            <a:r>
              <a:rPr lang="en-US" b="1" dirty="0"/>
              <a:t>What will it take for a woman to make a woman president? </a:t>
            </a:r>
          </a:p>
        </p:txBody>
      </p:sp>
    </p:spTree>
    <p:extLst>
      <p:ext uri="{BB962C8B-B14F-4D97-AF65-F5344CB8AC3E}">
        <p14:creationId xmlns:p14="http://schemas.microsoft.com/office/powerpoint/2010/main" val="277605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8677F-4697-433C-B962-EA0167AC3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glass ceiling versus the sticky floor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8626E-E160-49B0-9BFE-4393A0C75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Glass Ceiling: A metaphor used to represent an invisible barrier that keeps a given demographic from rising beyond a certain level in a hierarchy. The metaphor was first coined by feminists in reference to barriers in the careers of high-achieving women.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https://www.youtube.com/watch?v=Soudg5ZAVj0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 Sticky floor: A metaphor representing where women somehow hold themselves back, either unwittingly or by design. Perhaps content to reach a certain level and to call it a day. Whose undoing is not so much “out there” but “in here”.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https://www.youtube.com/watch?v=tLKQezaz2IA&amp;t=39s</a:t>
            </a:r>
            <a:r>
              <a:rPr lang="en-US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6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AE22-2452-4ADF-A6E4-9211602A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2019 report from the Bureau of Labor Statistics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CFB8C-9440-4242-BC27-96742ED61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Five forces affecting the progress of professional female workers in the US: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Compensation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Parental leave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 the job training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Healthcare issues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7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6A154-AEA4-48E5-95C7-5250A5A10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Asilomar Declaration and Call to Action on Women and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11E7-1A81-481F-B76A-45DB32A8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3300" dirty="0"/>
              <a:t>TABLE OF CONTENTS</a:t>
            </a:r>
          </a:p>
          <a:p>
            <a:r>
              <a:rPr lang="en-US" sz="3300" dirty="0"/>
              <a:t>Executive Summary </a:t>
            </a:r>
          </a:p>
          <a:p>
            <a:r>
              <a:rPr lang="en-US" sz="3300" dirty="0"/>
              <a:t>Introduction. </a:t>
            </a:r>
          </a:p>
          <a:p>
            <a:r>
              <a:rPr lang="en-US" sz="3300" dirty="0"/>
              <a:t>Section I: Increasing Equality in Power and Decision-Making </a:t>
            </a:r>
          </a:p>
          <a:p>
            <a:r>
              <a:rPr lang="en-US" sz="3300" dirty="0"/>
              <a:t>Section II: Helping Girls and Young Women Become Leaders  </a:t>
            </a:r>
          </a:p>
          <a:p>
            <a:r>
              <a:rPr lang="en-US" sz="3300" dirty="0"/>
              <a:t>Section III: Expanding Leadership Education and Development Worldwide </a:t>
            </a:r>
          </a:p>
          <a:p>
            <a:r>
              <a:rPr lang="en-US" sz="3300" dirty="0"/>
              <a:t>Section IV: Advancing Women in Leadership </a:t>
            </a:r>
          </a:p>
          <a:p>
            <a:r>
              <a:rPr lang="en-US" sz="3300" dirty="0"/>
              <a:t>Section V: Identifying Critical Areas for Future Research </a:t>
            </a:r>
          </a:p>
          <a:p>
            <a:r>
              <a:rPr lang="en-US" sz="3300" dirty="0"/>
              <a:t>Conclusion </a:t>
            </a:r>
          </a:p>
          <a:p>
            <a:r>
              <a:rPr lang="en-US" sz="3300" dirty="0"/>
              <a:t>Appendix A: 2015 Report Contributors </a:t>
            </a:r>
          </a:p>
          <a:p>
            <a:r>
              <a:rPr lang="en-US" sz="3300" dirty="0"/>
              <a:t>Appendix B: 2013 Report Contributors </a:t>
            </a:r>
          </a:p>
          <a:p>
            <a:r>
              <a:rPr lang="en-US" sz="3300" dirty="0"/>
              <a:t>Appendix C: References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2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C44869-F4A9-4D3F-89B9-C6454CAA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Handbook of Research on Gender and Leadership (Madsen (ed.) (2017)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83BABC-33ED-4540-9BD9-9D81DDBF3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status of women leaders worldwide</a:t>
            </a:r>
          </a:p>
          <a:p>
            <a:r>
              <a:rPr lang="en-US" dirty="0"/>
              <a:t>Leadership theories and advancing women</a:t>
            </a:r>
          </a:p>
          <a:p>
            <a:r>
              <a:rPr lang="en-US" dirty="0"/>
              <a:t>Individual motivators to lead</a:t>
            </a:r>
          </a:p>
          <a:p>
            <a:r>
              <a:rPr lang="en-US" dirty="0"/>
              <a:t>Gender based leadership challenges and barriers</a:t>
            </a:r>
          </a:p>
          <a:p>
            <a:r>
              <a:rPr lang="en-US" dirty="0"/>
              <a:t>Developing women leaders</a:t>
            </a:r>
          </a:p>
          <a:p>
            <a:pPr marL="0" indent="0" algn="ctr">
              <a:buNone/>
            </a:pPr>
            <a:r>
              <a:rPr lang="en-US" dirty="0"/>
              <a:t>“To truly understand women and leadership, we must first actually do more research on a variety of precursors that fall under the gender equality umbrella”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039F412C-3CCD-4083-84C0-269A77884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516" y="2445845"/>
            <a:ext cx="1312187" cy="196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47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EEFE-D031-4089-B369-5F078935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Handbook of Research on Gender and Leadership (Madsen (ed.) (2017)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BE460-2883-4143-A81C-B5F19AE5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 </a:t>
            </a:r>
            <a:endParaRPr lang="en-US" sz="4000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C2D53F9E-6421-4765-AC21-934A70A7F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51" y="3018354"/>
            <a:ext cx="2059674" cy="308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54C5DB-0240-4C51-8730-19E3B730A307}"/>
              </a:ext>
            </a:extLst>
          </p:cNvPr>
          <p:cNvSpPr txBox="1"/>
          <p:nvPr/>
        </p:nvSpPr>
        <p:spPr>
          <a:xfrm>
            <a:off x="680321" y="1980283"/>
            <a:ext cx="106068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https://www.youtube.com/watch?v=ymH5bVDE80E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42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6DEF-E6FA-4868-B716-9D55F473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Sylvia </a:t>
            </a:r>
            <a:r>
              <a:rPr lang="en-US" sz="3200" dirty="0" err="1">
                <a:effectLst/>
                <a:latin typeface="+mn-lt"/>
                <a:ea typeface="Calibri" panose="020F0502020204030204" pitchFamily="34" charset="0"/>
              </a:rPr>
              <a:t>Bashevkin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: (2018) National security and gender politics in superpower America 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E8937-BC39-44ED-9E75-6DC344EAB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Jeanne Kirkpatrick - Ronald Reagan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Madeleine Albright - </a:t>
            </a: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Bill </a:t>
            </a: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Clinton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Condoleezzza</a:t>
            </a: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Rice - George W. Bush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Hillary Rodham Clinton – Barack Obama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9401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282</TotalTime>
  <Words>1497</Words>
  <Application>Microsoft Office PowerPoint</Application>
  <PresentationFormat>Widescreen</PresentationFormat>
  <Paragraphs>205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Arial</vt:lpstr>
      <vt:lpstr>Arial</vt:lpstr>
      <vt:lpstr>AtlasGroteskWeb</vt:lpstr>
      <vt:lpstr>Calibri</vt:lpstr>
      <vt:lpstr>Courier New</vt:lpstr>
      <vt:lpstr>DecimaMono</vt:lpstr>
      <vt:lpstr>Montserrat</vt:lpstr>
      <vt:lpstr>nyt-cheltenham</vt:lpstr>
      <vt:lpstr>nyt-imperial</vt:lpstr>
      <vt:lpstr>Public Sans</vt:lpstr>
      <vt:lpstr>Questrial</vt:lpstr>
      <vt:lpstr>Symbol</vt:lpstr>
      <vt:lpstr>Times New Roman</vt:lpstr>
      <vt:lpstr>Trebuchet MS</vt:lpstr>
      <vt:lpstr>Wingdings</vt:lpstr>
      <vt:lpstr>Berlin</vt:lpstr>
      <vt:lpstr>Just a little more…..</vt:lpstr>
      <vt:lpstr>Unsung Women Who Changed America </vt:lpstr>
      <vt:lpstr>WOMEN AS LEADERS</vt:lpstr>
      <vt:lpstr>The glass ceiling versus the sticky floor</vt:lpstr>
      <vt:lpstr>2019 report from the Bureau of Labor Statistics</vt:lpstr>
      <vt:lpstr>Asilomar Declaration and Call to Action on Women and Leadership</vt:lpstr>
      <vt:lpstr>Handbook of Research on Gender and Leadership (Madsen (ed.) (2017)</vt:lpstr>
      <vt:lpstr>Handbook of Research on Gender and Leadership (Madsen (ed.) (2017)</vt:lpstr>
      <vt:lpstr>Sylvia Bashevkin: (2018) National security and gender politics in superpower America </vt:lpstr>
      <vt:lpstr>Sylvia Bashevkin: (2018) National security and gender politics in superpower America </vt:lpstr>
      <vt:lpstr>Sylvia Bashevkin: (2018) National security and gender politics in superpower America </vt:lpstr>
      <vt:lpstr>PowerPoint Presentation</vt:lpstr>
      <vt:lpstr>Sylvia Bashevkin: (2018) National security and gender politics in superpower America </vt:lpstr>
      <vt:lpstr>Kirkpatrick – Albright – Rice - Clinton</vt:lpstr>
      <vt:lpstr>PowerPoint Presentation</vt:lpstr>
      <vt:lpstr>PowerPoint Presentation</vt:lpstr>
      <vt:lpstr>PowerPoint Presentation</vt:lpstr>
      <vt:lpstr>Women running for politics</vt:lpstr>
      <vt:lpstr>Marianne Schnall  (2013) What will it take to make a woman president? </vt:lpstr>
      <vt:lpstr>Marianne Schnall  (2013) What will it take to make a woman president? </vt:lpstr>
      <vt:lpstr>Marianne Schnall  (2013) What will it take to make a woman president? </vt:lpstr>
      <vt:lpstr>Marianne Schnall  (2013) What will it take to make a woman president? </vt:lpstr>
      <vt:lpstr>Could Kamala Harris Win The Presidency In 2024?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as Leaders</dc:title>
  <dc:creator>Diane K. Whitehead</dc:creator>
  <cp:lastModifiedBy>Diane K. Whitehead</cp:lastModifiedBy>
  <cp:revision>40</cp:revision>
  <dcterms:created xsi:type="dcterms:W3CDTF">2020-09-10T20:11:16Z</dcterms:created>
  <dcterms:modified xsi:type="dcterms:W3CDTF">2020-10-22T13:47:11Z</dcterms:modified>
</cp:coreProperties>
</file>