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Firm?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74" y="295807"/>
            <a:ext cx="9941116" cy="8046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is Real Estate Created?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8694" y="1000894"/>
            <a:ext cx="10771632" cy="36576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04688" y="1689608"/>
            <a:ext cx="9144" cy="455371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04288" y="3831336"/>
            <a:ext cx="6400800" cy="18288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645770" y="2135632"/>
            <a:ext cx="2428240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Capital Formation</a:t>
            </a:r>
          </a:p>
          <a:p>
            <a:pPr algn="ctr"/>
            <a:r>
              <a:rPr lang="en-US" sz="1200" dirty="0" smtClean="0"/>
              <a:t>(Interconnected Global Financial System)</a:t>
            </a:r>
            <a:endParaRPr lang="en-US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276" y="2103119"/>
            <a:ext cx="2444708" cy="13595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276" y="4288535"/>
            <a:ext cx="2444708" cy="13595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536" y="4288535"/>
            <a:ext cx="2444708" cy="135952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44510" y="2459716"/>
            <a:ext cx="243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Demand Formation For Space</a:t>
            </a:r>
          </a:p>
          <a:p>
            <a:pPr algn="ctr"/>
            <a:r>
              <a:rPr lang="en-US" sz="1200" dirty="0" smtClean="0"/>
              <a:t>(Local Country/State/City Demand Drivers)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637536" y="4645132"/>
            <a:ext cx="243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Regulatory Conditions/Risks</a:t>
            </a:r>
          </a:p>
          <a:p>
            <a:pPr algn="ctr"/>
            <a:r>
              <a:rPr lang="en-US" sz="1200" dirty="0" smtClean="0"/>
              <a:t>(Constraints on Capital Deployment)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4510" y="4645131"/>
            <a:ext cx="2436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Upgrade Existing Stock/New Construction </a:t>
            </a:r>
          </a:p>
          <a:p>
            <a:pPr algn="ctr"/>
            <a:r>
              <a:rPr lang="en-US" sz="1200" dirty="0" smtClean="0"/>
              <a:t>(Cost of Upgrades/New Supply)</a:t>
            </a:r>
            <a:endParaRPr lang="en-US" sz="1200" dirty="0"/>
          </a:p>
        </p:txBody>
      </p:sp>
      <p:sp>
        <p:nvSpPr>
          <p:cNvPr id="23" name="Left Arrow 22"/>
          <p:cNvSpPr>
            <a:spLocks noChangeAspect="1"/>
          </p:cNvSpPr>
          <p:nvPr/>
        </p:nvSpPr>
        <p:spPr>
          <a:xfrm>
            <a:off x="5111496" y="2600662"/>
            <a:ext cx="769916" cy="4110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>
            <a:spLocks/>
          </p:cNvSpPr>
          <p:nvPr/>
        </p:nvSpPr>
        <p:spPr>
          <a:xfrm>
            <a:off x="3659738" y="3533570"/>
            <a:ext cx="392070" cy="65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>
            <a:spLocks/>
          </p:cNvSpPr>
          <p:nvPr/>
        </p:nvSpPr>
        <p:spPr>
          <a:xfrm>
            <a:off x="5128874" y="4765040"/>
            <a:ext cx="769916" cy="394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>
            <a:spLocks/>
          </p:cNvSpPr>
          <p:nvPr/>
        </p:nvSpPr>
        <p:spPr>
          <a:xfrm>
            <a:off x="6966712" y="3533570"/>
            <a:ext cx="409448" cy="6538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951" y="291214"/>
            <a:ext cx="9941116" cy="8046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Real Estate Corporation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07951" y="1005975"/>
            <a:ext cx="10771632" cy="36576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04688" y="1689608"/>
            <a:ext cx="9144" cy="455371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04288" y="3831336"/>
            <a:ext cx="6400800" cy="18288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645770" y="2135632"/>
            <a:ext cx="2428240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Capital Formation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(Interconnected Global Financial System)</a:t>
            </a:r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276" y="2103119"/>
            <a:ext cx="2444708" cy="13595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276" y="4288535"/>
            <a:ext cx="2444708" cy="13595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536" y="4288535"/>
            <a:ext cx="2444708" cy="135952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44510" y="2459716"/>
            <a:ext cx="243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Demand Formation For Space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(Local Country/State/City Demand Drivers)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37536" y="4645132"/>
            <a:ext cx="243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Regulatory Conditions/Risks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(Constraints on Capital Deployment)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4510" y="4645131"/>
            <a:ext cx="2436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Upgrade Existing Stock/New Construction 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(Cost of Upgrades/New Supply)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3" name="Left Arrow 22"/>
          <p:cNvSpPr>
            <a:spLocks noChangeAspect="1"/>
          </p:cNvSpPr>
          <p:nvPr/>
        </p:nvSpPr>
        <p:spPr>
          <a:xfrm>
            <a:off x="5111496" y="2600662"/>
            <a:ext cx="769916" cy="4110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Down Arrow 23"/>
          <p:cNvSpPr>
            <a:spLocks/>
          </p:cNvSpPr>
          <p:nvPr/>
        </p:nvSpPr>
        <p:spPr>
          <a:xfrm>
            <a:off x="3659738" y="3533570"/>
            <a:ext cx="392070" cy="65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ight Arrow 24"/>
          <p:cNvSpPr>
            <a:spLocks/>
          </p:cNvSpPr>
          <p:nvPr/>
        </p:nvSpPr>
        <p:spPr>
          <a:xfrm>
            <a:off x="5128874" y="4765040"/>
            <a:ext cx="769916" cy="394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Up Arrow 25"/>
          <p:cNvSpPr>
            <a:spLocks/>
          </p:cNvSpPr>
          <p:nvPr/>
        </p:nvSpPr>
        <p:spPr>
          <a:xfrm>
            <a:off x="6966712" y="3533570"/>
            <a:ext cx="409448" cy="6538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7255" y="1316018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Capital Efficiency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535744" y="3675835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Pricing Investment Risk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28677" y="6257790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Production Cost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7791191" y="3675835"/>
            <a:ext cx="298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Supply Demand Balance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504468" y="3324581"/>
            <a:ext cx="2000439" cy="1172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The Real Estate Firm</a:t>
            </a:r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772160"/>
            <a:ext cx="3403600" cy="477053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Corporate Finance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Maximize the value of the firm for its owners through:</a:t>
            </a:r>
          </a:p>
          <a:p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Investment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Financing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Dividend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Transaction Decisions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Facilitate Effective Implementation of the Firm’s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Create Sustainable Competitive Advantage for the Firm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617720" y="2613775"/>
            <a:ext cx="1981200" cy="1077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white"/>
                </a:solidFill>
              </a:rPr>
              <a:t>The Real Estate Firm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7256" y="772159"/>
            <a:ext cx="3111944" cy="483209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Corporate Strategy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Value Proposition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Competitive Position</a:t>
            </a:r>
          </a:p>
          <a:p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Bargaining Power of Customers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Bargaining Power of Suppliers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Barriers to Entry for New Competition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Threat of Substitution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Rivalry Amongst Existing Competitors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670560" y="690880"/>
            <a:ext cx="3552412" cy="5049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00844" y="690880"/>
            <a:ext cx="3552412" cy="5049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715316" y="2947980"/>
            <a:ext cx="756920" cy="408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3759200" y="2953060"/>
            <a:ext cx="746760" cy="4212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43274" y="295807"/>
            <a:ext cx="9941116" cy="8046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Forms of Real Estate Ownership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8694" y="1000894"/>
            <a:ext cx="10771632" cy="36576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8694" y="1198880"/>
            <a:ext cx="528330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Single Proprietorship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General Partnership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Limited Partnership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Corporation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Limited Liability Company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Joint Venture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Business Trust/Real Estate Investment Trust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43274" y="295807"/>
            <a:ext cx="9941116" cy="8046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Forms of Real Estate Ownership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8694" y="1000894"/>
            <a:ext cx="10771632" cy="36576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8694" y="1100478"/>
            <a:ext cx="747786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Considerations In Choosing Form of Ownership</a:t>
            </a:r>
          </a:p>
          <a:p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The formalities of organization and operation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The Capital &amp; Credit Requirements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Management and Control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Profit &amp; losses from tax and cash standpoints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Extent of liability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Transferability of interest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Continuity of existence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Income tax implications (federal and state; for owners and employees</a:t>
            </a:r>
          </a:p>
          <a:p>
            <a:pPr lvl="1"/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36672"/>
              </p:ext>
            </p:extLst>
          </p:nvPr>
        </p:nvGraphicFramePr>
        <p:xfrm>
          <a:off x="543274" y="1266355"/>
          <a:ext cx="8960488" cy="4657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416"/>
                <a:gridCol w="1745768"/>
                <a:gridCol w="1745768"/>
                <a:gridCol w="1745768"/>
                <a:gridCol w="1745768"/>
              </a:tblGrid>
              <a:tr h="675079">
                <a:tc>
                  <a:txBody>
                    <a:bodyPr/>
                    <a:lstStyle/>
                    <a:p>
                      <a:r>
                        <a:rPr lang="en-US" dirty="0" smtClean="0"/>
                        <a:t>Ownership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Transferability</a:t>
                      </a:r>
                    </a:p>
                  </a:txBody>
                  <a:tcPr/>
                </a:tc>
              </a:tr>
              <a:tr h="391117">
                <a:tc>
                  <a:txBody>
                    <a:bodyPr/>
                    <a:lstStyle/>
                    <a:p>
                      <a:r>
                        <a:rPr lang="en-US" dirty="0" smtClean="0"/>
                        <a:t>The Proprietorship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</a:p>
                  </a:txBody>
                  <a:tcPr/>
                </a:tc>
              </a:tr>
              <a:tr h="391117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</a:tr>
              <a:tr h="391117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Partnership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</a:tr>
              <a:tr h="391117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Liability Corp.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</a:tr>
              <a:tr h="391117">
                <a:tc>
                  <a:txBody>
                    <a:bodyPr/>
                    <a:lstStyle/>
                    <a:p>
                      <a:r>
                        <a:rPr lang="en-US" dirty="0" smtClean="0"/>
                        <a:t>The Corporation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endParaRPr lang="en-US" dirty="0"/>
                    </a:p>
                  </a:txBody>
                  <a:tcPr/>
                </a:tc>
              </a:tr>
              <a:tr h="3911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Joint Venture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</a:tr>
              <a:tr h="391117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r>
                        <a:rPr lang="en-US" baseline="0" dirty="0" smtClean="0"/>
                        <a:t> Trust/REIT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3274" y="5936056"/>
            <a:ext cx="4705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HBS Note on Forms of Real Estate Ownership</a:t>
            </a:r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3274" y="295807"/>
            <a:ext cx="9941116" cy="8046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Forms of Real Estate Ownership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58694" y="1000894"/>
            <a:ext cx="10771632" cy="36576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2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43274" y="295807"/>
            <a:ext cx="9941116" cy="8046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Public Filings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8694" y="1000894"/>
            <a:ext cx="10771632" cy="36576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8694" y="1100478"/>
            <a:ext cx="76830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Form 10K: Detailed and audited disclosure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Form 10Q: Less detailed, CPA reviewed, not audited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Form 8K: Material disclosure between filings (within 4 days of material events)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Form S-1: Required for new IPO filing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S-11: Registration statement for securities offering by real estate companies and REITs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Forms S-2 and S-3: Required for secondary offerings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54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43274" y="295807"/>
            <a:ext cx="9941116" cy="8046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Public Filings (Continued)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8694" y="1000894"/>
            <a:ext cx="10771632" cy="36576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8694" y="1205400"/>
            <a:ext cx="72205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S-4: Filed to register securities </a:t>
            </a:r>
            <a:r>
              <a:rPr lang="en-US" sz="2400" dirty="0" err="1" smtClean="0"/>
              <a:t>offernigns</a:t>
            </a:r>
            <a:r>
              <a:rPr lang="en-US" sz="2400" dirty="0" smtClean="0"/>
              <a:t> in M&amp;A or reorganization transactions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Form 424B: Required for bond offerings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Form 14A: Proxy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Form 20-F: Annual report filed by foreign issuers of securities </a:t>
            </a:r>
            <a:r>
              <a:rPr lang="en-US" sz="2400" dirty="0" err="1" smtClean="0"/>
              <a:t>tradeing</a:t>
            </a:r>
            <a:r>
              <a:rPr lang="en-US" sz="2400" dirty="0" smtClean="0"/>
              <a:t> in the 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16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</TotalTime>
  <Words>424</Words>
  <Application>Microsoft Office PowerPoint</Application>
  <PresentationFormat>Widescreen</PresentationFormat>
  <Paragraphs>142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Slice</vt:lpstr>
      <vt:lpstr>What Is a Firm?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Firm?</dc:title>
  <dc:creator>Haig</dc:creator>
  <cp:lastModifiedBy>Haig</cp:lastModifiedBy>
  <cp:revision>10</cp:revision>
  <dcterms:created xsi:type="dcterms:W3CDTF">2016-05-18T16:53:17Z</dcterms:created>
  <dcterms:modified xsi:type="dcterms:W3CDTF">2016-05-18T18:03:04Z</dcterms:modified>
</cp:coreProperties>
</file>