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8" r:id="rId3"/>
    <p:sldId id="289" r:id="rId4"/>
    <p:sldId id="282" r:id="rId5"/>
    <p:sldId id="257" r:id="rId6"/>
    <p:sldId id="276" r:id="rId7"/>
    <p:sldId id="277" r:id="rId8"/>
    <p:sldId id="278" r:id="rId9"/>
    <p:sldId id="283" r:id="rId10"/>
    <p:sldId id="258" r:id="rId11"/>
    <p:sldId id="279" r:id="rId12"/>
    <p:sldId id="265" r:id="rId13"/>
    <p:sldId id="299" r:id="rId14"/>
    <p:sldId id="295" r:id="rId15"/>
    <p:sldId id="296" r:id="rId16"/>
    <p:sldId id="297" r:id="rId17"/>
    <p:sldId id="298" r:id="rId18"/>
    <p:sldId id="270" r:id="rId19"/>
    <p:sldId id="275" r:id="rId20"/>
    <p:sldId id="280" r:id="rId21"/>
    <p:sldId id="300" r:id="rId22"/>
    <p:sldId id="301" r:id="rId23"/>
    <p:sldId id="302" r:id="rId24"/>
    <p:sldId id="291" r:id="rId25"/>
    <p:sldId id="293" r:id="rId26"/>
    <p:sldId id="274" r:id="rId27"/>
    <p:sldId id="306" r:id="rId28"/>
    <p:sldId id="284" r:id="rId29"/>
    <p:sldId id="260" r:id="rId30"/>
    <p:sldId id="264" r:id="rId31"/>
    <p:sldId id="307" r:id="rId32"/>
    <p:sldId id="303" r:id="rId33"/>
    <p:sldId id="308" r:id="rId34"/>
    <p:sldId id="310" r:id="rId35"/>
    <p:sldId id="309" r:id="rId36"/>
    <p:sldId id="311" r:id="rId37"/>
    <p:sldId id="312" r:id="rId38"/>
    <p:sldId id="313" r:id="rId39"/>
    <p:sldId id="314" r:id="rId40"/>
    <p:sldId id="315" r:id="rId41"/>
    <p:sldId id="316" r:id="rId42"/>
    <p:sldId id="261" r:id="rId43"/>
    <p:sldId id="317" r:id="rId44"/>
    <p:sldId id="285" r:id="rId45"/>
    <p:sldId id="286" r:id="rId46"/>
    <p:sldId id="262" r:id="rId47"/>
    <p:sldId id="266" r:id="rId48"/>
    <p:sldId id="320" r:id="rId49"/>
    <p:sldId id="328" r:id="rId50"/>
    <p:sldId id="329" r:id="rId51"/>
    <p:sldId id="330" r:id="rId52"/>
    <p:sldId id="331" r:id="rId53"/>
    <p:sldId id="318" r:id="rId54"/>
    <p:sldId id="319" r:id="rId55"/>
    <p:sldId id="321" r:id="rId56"/>
    <p:sldId id="322" r:id="rId57"/>
    <p:sldId id="323" r:id="rId58"/>
    <p:sldId id="324" r:id="rId59"/>
    <p:sldId id="325"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70"/>
    <p:restoredTop sz="95694"/>
  </p:normalViewPr>
  <p:slideViewPr>
    <p:cSldViewPr snapToGrid="0" snapToObjects="1">
      <p:cViewPr varScale="1">
        <p:scale>
          <a:sx n="103" d="100"/>
          <a:sy n="103" d="100"/>
        </p:scale>
        <p:origin x="176" y="2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4EFF7-039A-0840-B92C-3D9885C4546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6528D9-7A23-ED48-821B-5EAB59F0AA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7672836-D98D-7C49-B605-9933B78FB4DF}"/>
              </a:ext>
            </a:extLst>
          </p:cNvPr>
          <p:cNvSpPr>
            <a:spLocks noGrp="1"/>
          </p:cNvSpPr>
          <p:nvPr>
            <p:ph type="dt" sz="half" idx="10"/>
          </p:nvPr>
        </p:nvSpPr>
        <p:spPr/>
        <p:txBody>
          <a:bodyPr/>
          <a:lstStyle/>
          <a:p>
            <a:fld id="{64471F15-A21D-7046-8A88-2BCCEC23F137}" type="datetimeFigureOut">
              <a:rPr lang="en-US" smtClean="0"/>
              <a:t>10/19/21</a:t>
            </a:fld>
            <a:endParaRPr lang="en-US"/>
          </a:p>
        </p:txBody>
      </p:sp>
      <p:sp>
        <p:nvSpPr>
          <p:cNvPr id="5" name="Footer Placeholder 4">
            <a:extLst>
              <a:ext uri="{FF2B5EF4-FFF2-40B4-BE49-F238E27FC236}">
                <a16:creationId xmlns:a16="http://schemas.microsoft.com/office/drawing/2014/main" id="{CE2C97A6-2A00-774D-A6F7-7379AC580D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A2E2F3-B871-7646-96EB-1865579FB61E}"/>
              </a:ext>
            </a:extLst>
          </p:cNvPr>
          <p:cNvSpPr>
            <a:spLocks noGrp="1"/>
          </p:cNvSpPr>
          <p:nvPr>
            <p:ph type="sldNum" sz="quarter" idx="12"/>
          </p:nvPr>
        </p:nvSpPr>
        <p:spPr/>
        <p:txBody>
          <a:bodyPr/>
          <a:lstStyle/>
          <a:p>
            <a:fld id="{7BE3BBD5-3989-254B-86E8-724137469403}" type="slidenum">
              <a:rPr lang="en-US" smtClean="0"/>
              <a:t>‹#›</a:t>
            </a:fld>
            <a:endParaRPr lang="en-US"/>
          </a:p>
        </p:txBody>
      </p:sp>
    </p:spTree>
    <p:extLst>
      <p:ext uri="{BB962C8B-B14F-4D97-AF65-F5344CB8AC3E}">
        <p14:creationId xmlns:p14="http://schemas.microsoft.com/office/powerpoint/2010/main" val="2458801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9386D-8743-5746-9F11-F48209B264D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AE3524-E9DE-5C4F-A46F-AE1CA261BA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CCC531-5764-7C49-99A6-192B4334D973}"/>
              </a:ext>
            </a:extLst>
          </p:cNvPr>
          <p:cNvSpPr>
            <a:spLocks noGrp="1"/>
          </p:cNvSpPr>
          <p:nvPr>
            <p:ph type="dt" sz="half" idx="10"/>
          </p:nvPr>
        </p:nvSpPr>
        <p:spPr/>
        <p:txBody>
          <a:bodyPr/>
          <a:lstStyle/>
          <a:p>
            <a:fld id="{64471F15-A21D-7046-8A88-2BCCEC23F137}" type="datetimeFigureOut">
              <a:rPr lang="en-US" smtClean="0"/>
              <a:t>10/19/21</a:t>
            </a:fld>
            <a:endParaRPr lang="en-US"/>
          </a:p>
        </p:txBody>
      </p:sp>
      <p:sp>
        <p:nvSpPr>
          <p:cNvPr id="5" name="Footer Placeholder 4">
            <a:extLst>
              <a:ext uri="{FF2B5EF4-FFF2-40B4-BE49-F238E27FC236}">
                <a16:creationId xmlns:a16="http://schemas.microsoft.com/office/drawing/2014/main" id="{771B9FE8-2A41-5E45-A5FB-4F3148E94A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1D1F5-F6C7-4E40-8EE3-5C66D237A6E7}"/>
              </a:ext>
            </a:extLst>
          </p:cNvPr>
          <p:cNvSpPr>
            <a:spLocks noGrp="1"/>
          </p:cNvSpPr>
          <p:nvPr>
            <p:ph type="sldNum" sz="quarter" idx="12"/>
          </p:nvPr>
        </p:nvSpPr>
        <p:spPr/>
        <p:txBody>
          <a:bodyPr/>
          <a:lstStyle/>
          <a:p>
            <a:fld id="{7BE3BBD5-3989-254B-86E8-724137469403}" type="slidenum">
              <a:rPr lang="en-US" smtClean="0"/>
              <a:t>‹#›</a:t>
            </a:fld>
            <a:endParaRPr lang="en-US"/>
          </a:p>
        </p:txBody>
      </p:sp>
    </p:spTree>
    <p:extLst>
      <p:ext uri="{BB962C8B-B14F-4D97-AF65-F5344CB8AC3E}">
        <p14:creationId xmlns:p14="http://schemas.microsoft.com/office/powerpoint/2010/main" val="2678341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6F75B3-AFB2-F241-9308-F197FBCC19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846D464-FADA-B541-A08C-4E54C6AE60A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D416D-38C2-1A40-8C44-BF60AF466703}"/>
              </a:ext>
            </a:extLst>
          </p:cNvPr>
          <p:cNvSpPr>
            <a:spLocks noGrp="1"/>
          </p:cNvSpPr>
          <p:nvPr>
            <p:ph type="dt" sz="half" idx="10"/>
          </p:nvPr>
        </p:nvSpPr>
        <p:spPr/>
        <p:txBody>
          <a:bodyPr/>
          <a:lstStyle/>
          <a:p>
            <a:fld id="{64471F15-A21D-7046-8A88-2BCCEC23F137}" type="datetimeFigureOut">
              <a:rPr lang="en-US" smtClean="0"/>
              <a:t>10/19/21</a:t>
            </a:fld>
            <a:endParaRPr lang="en-US"/>
          </a:p>
        </p:txBody>
      </p:sp>
      <p:sp>
        <p:nvSpPr>
          <p:cNvPr id="5" name="Footer Placeholder 4">
            <a:extLst>
              <a:ext uri="{FF2B5EF4-FFF2-40B4-BE49-F238E27FC236}">
                <a16:creationId xmlns:a16="http://schemas.microsoft.com/office/drawing/2014/main" id="{6FCE8CD1-65E2-1845-890C-C4001BE355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2522A8-40E1-ED40-A24E-C7DB47A162AA}"/>
              </a:ext>
            </a:extLst>
          </p:cNvPr>
          <p:cNvSpPr>
            <a:spLocks noGrp="1"/>
          </p:cNvSpPr>
          <p:nvPr>
            <p:ph type="sldNum" sz="quarter" idx="12"/>
          </p:nvPr>
        </p:nvSpPr>
        <p:spPr/>
        <p:txBody>
          <a:bodyPr/>
          <a:lstStyle/>
          <a:p>
            <a:fld id="{7BE3BBD5-3989-254B-86E8-724137469403}" type="slidenum">
              <a:rPr lang="en-US" smtClean="0"/>
              <a:t>‹#›</a:t>
            </a:fld>
            <a:endParaRPr lang="en-US"/>
          </a:p>
        </p:txBody>
      </p:sp>
    </p:spTree>
    <p:extLst>
      <p:ext uri="{BB962C8B-B14F-4D97-AF65-F5344CB8AC3E}">
        <p14:creationId xmlns:p14="http://schemas.microsoft.com/office/powerpoint/2010/main" val="3368723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9DCA4-7530-2048-8AE9-FC1F089F473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428CF4-2173-5F4B-BBA3-50F6E7AE218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8AD944-60B9-C544-ACA2-0B879CF941F9}"/>
              </a:ext>
            </a:extLst>
          </p:cNvPr>
          <p:cNvSpPr>
            <a:spLocks noGrp="1"/>
          </p:cNvSpPr>
          <p:nvPr>
            <p:ph type="dt" sz="half" idx="10"/>
          </p:nvPr>
        </p:nvSpPr>
        <p:spPr/>
        <p:txBody>
          <a:bodyPr/>
          <a:lstStyle/>
          <a:p>
            <a:fld id="{64471F15-A21D-7046-8A88-2BCCEC23F137}" type="datetimeFigureOut">
              <a:rPr lang="en-US" smtClean="0"/>
              <a:t>10/19/21</a:t>
            </a:fld>
            <a:endParaRPr lang="en-US"/>
          </a:p>
        </p:txBody>
      </p:sp>
      <p:sp>
        <p:nvSpPr>
          <p:cNvPr id="5" name="Footer Placeholder 4">
            <a:extLst>
              <a:ext uri="{FF2B5EF4-FFF2-40B4-BE49-F238E27FC236}">
                <a16:creationId xmlns:a16="http://schemas.microsoft.com/office/drawing/2014/main" id="{C6E2E9E6-B132-8B47-BE49-B7675D20C5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1867E7-3098-D547-9407-98EA1B7E4515}"/>
              </a:ext>
            </a:extLst>
          </p:cNvPr>
          <p:cNvSpPr>
            <a:spLocks noGrp="1"/>
          </p:cNvSpPr>
          <p:nvPr>
            <p:ph type="sldNum" sz="quarter" idx="12"/>
          </p:nvPr>
        </p:nvSpPr>
        <p:spPr/>
        <p:txBody>
          <a:bodyPr/>
          <a:lstStyle/>
          <a:p>
            <a:fld id="{7BE3BBD5-3989-254B-86E8-724137469403}" type="slidenum">
              <a:rPr lang="en-US" smtClean="0"/>
              <a:t>‹#›</a:t>
            </a:fld>
            <a:endParaRPr lang="en-US"/>
          </a:p>
        </p:txBody>
      </p:sp>
    </p:spTree>
    <p:extLst>
      <p:ext uri="{BB962C8B-B14F-4D97-AF65-F5344CB8AC3E}">
        <p14:creationId xmlns:p14="http://schemas.microsoft.com/office/powerpoint/2010/main" val="2892094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0AD5F-80C4-AA41-8D5A-93F14FD9A6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2062E3-2AE7-664A-9072-6F8EFDD99E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93BFBD-5A68-CA48-9FF7-9389156C333F}"/>
              </a:ext>
            </a:extLst>
          </p:cNvPr>
          <p:cNvSpPr>
            <a:spLocks noGrp="1"/>
          </p:cNvSpPr>
          <p:nvPr>
            <p:ph type="dt" sz="half" idx="10"/>
          </p:nvPr>
        </p:nvSpPr>
        <p:spPr/>
        <p:txBody>
          <a:bodyPr/>
          <a:lstStyle/>
          <a:p>
            <a:fld id="{64471F15-A21D-7046-8A88-2BCCEC23F137}" type="datetimeFigureOut">
              <a:rPr lang="en-US" smtClean="0"/>
              <a:t>10/19/21</a:t>
            </a:fld>
            <a:endParaRPr lang="en-US"/>
          </a:p>
        </p:txBody>
      </p:sp>
      <p:sp>
        <p:nvSpPr>
          <p:cNvPr id="5" name="Footer Placeholder 4">
            <a:extLst>
              <a:ext uri="{FF2B5EF4-FFF2-40B4-BE49-F238E27FC236}">
                <a16:creationId xmlns:a16="http://schemas.microsoft.com/office/drawing/2014/main" id="{BE6D45CD-2B6C-994E-9DB0-3227C75293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92DE65-DA4A-ED4C-995B-97E80BDC1E31}"/>
              </a:ext>
            </a:extLst>
          </p:cNvPr>
          <p:cNvSpPr>
            <a:spLocks noGrp="1"/>
          </p:cNvSpPr>
          <p:nvPr>
            <p:ph type="sldNum" sz="quarter" idx="12"/>
          </p:nvPr>
        </p:nvSpPr>
        <p:spPr/>
        <p:txBody>
          <a:bodyPr/>
          <a:lstStyle/>
          <a:p>
            <a:fld id="{7BE3BBD5-3989-254B-86E8-724137469403}" type="slidenum">
              <a:rPr lang="en-US" smtClean="0"/>
              <a:t>‹#›</a:t>
            </a:fld>
            <a:endParaRPr lang="en-US"/>
          </a:p>
        </p:txBody>
      </p:sp>
    </p:spTree>
    <p:extLst>
      <p:ext uri="{BB962C8B-B14F-4D97-AF65-F5344CB8AC3E}">
        <p14:creationId xmlns:p14="http://schemas.microsoft.com/office/powerpoint/2010/main" val="702060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06B2A-FAF3-754A-A821-29A02722B7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088962-0230-2246-9F70-423F4F0A88A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BB7ECC9-87FB-6A48-A136-C2AAA6A4B4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577CEB6-484E-104A-BE54-CE4542A3C618}"/>
              </a:ext>
            </a:extLst>
          </p:cNvPr>
          <p:cNvSpPr>
            <a:spLocks noGrp="1"/>
          </p:cNvSpPr>
          <p:nvPr>
            <p:ph type="dt" sz="half" idx="10"/>
          </p:nvPr>
        </p:nvSpPr>
        <p:spPr/>
        <p:txBody>
          <a:bodyPr/>
          <a:lstStyle/>
          <a:p>
            <a:fld id="{64471F15-A21D-7046-8A88-2BCCEC23F137}" type="datetimeFigureOut">
              <a:rPr lang="en-US" smtClean="0"/>
              <a:t>10/19/21</a:t>
            </a:fld>
            <a:endParaRPr lang="en-US"/>
          </a:p>
        </p:txBody>
      </p:sp>
      <p:sp>
        <p:nvSpPr>
          <p:cNvPr id="6" name="Footer Placeholder 5">
            <a:extLst>
              <a:ext uri="{FF2B5EF4-FFF2-40B4-BE49-F238E27FC236}">
                <a16:creationId xmlns:a16="http://schemas.microsoft.com/office/drawing/2014/main" id="{35A9D4AB-E570-5D46-8906-F9DDBE08DA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C9100FA-FF7F-2F42-9076-F6DF9D43188B}"/>
              </a:ext>
            </a:extLst>
          </p:cNvPr>
          <p:cNvSpPr>
            <a:spLocks noGrp="1"/>
          </p:cNvSpPr>
          <p:nvPr>
            <p:ph type="sldNum" sz="quarter" idx="12"/>
          </p:nvPr>
        </p:nvSpPr>
        <p:spPr/>
        <p:txBody>
          <a:bodyPr/>
          <a:lstStyle/>
          <a:p>
            <a:fld id="{7BE3BBD5-3989-254B-86E8-724137469403}" type="slidenum">
              <a:rPr lang="en-US" smtClean="0"/>
              <a:t>‹#›</a:t>
            </a:fld>
            <a:endParaRPr lang="en-US"/>
          </a:p>
        </p:txBody>
      </p:sp>
    </p:spTree>
    <p:extLst>
      <p:ext uri="{BB962C8B-B14F-4D97-AF65-F5344CB8AC3E}">
        <p14:creationId xmlns:p14="http://schemas.microsoft.com/office/powerpoint/2010/main" val="17316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27D322-B151-EB4A-89A3-3ABF7B40D0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4738724-23F6-3B41-BE4A-D0D564D377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47437E-FB6C-8840-95DF-A54DF88003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B21DA8-DF9C-8348-9AF8-66541C4565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8DE0717-3EBD-924D-92A5-3569F95D552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C421EF-1F90-8C4B-A479-DB106DB973F1}"/>
              </a:ext>
            </a:extLst>
          </p:cNvPr>
          <p:cNvSpPr>
            <a:spLocks noGrp="1"/>
          </p:cNvSpPr>
          <p:nvPr>
            <p:ph type="dt" sz="half" idx="10"/>
          </p:nvPr>
        </p:nvSpPr>
        <p:spPr/>
        <p:txBody>
          <a:bodyPr/>
          <a:lstStyle/>
          <a:p>
            <a:fld id="{64471F15-A21D-7046-8A88-2BCCEC23F137}" type="datetimeFigureOut">
              <a:rPr lang="en-US" smtClean="0"/>
              <a:t>10/19/21</a:t>
            </a:fld>
            <a:endParaRPr lang="en-US"/>
          </a:p>
        </p:txBody>
      </p:sp>
      <p:sp>
        <p:nvSpPr>
          <p:cNvPr id="8" name="Footer Placeholder 7">
            <a:extLst>
              <a:ext uri="{FF2B5EF4-FFF2-40B4-BE49-F238E27FC236}">
                <a16:creationId xmlns:a16="http://schemas.microsoft.com/office/drawing/2014/main" id="{F5C81634-30DF-854A-8403-EF90CE32D7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FD47B5-29B5-DD43-811F-10282ECA746B}"/>
              </a:ext>
            </a:extLst>
          </p:cNvPr>
          <p:cNvSpPr>
            <a:spLocks noGrp="1"/>
          </p:cNvSpPr>
          <p:nvPr>
            <p:ph type="sldNum" sz="quarter" idx="12"/>
          </p:nvPr>
        </p:nvSpPr>
        <p:spPr/>
        <p:txBody>
          <a:bodyPr/>
          <a:lstStyle/>
          <a:p>
            <a:fld id="{7BE3BBD5-3989-254B-86E8-724137469403}" type="slidenum">
              <a:rPr lang="en-US" smtClean="0"/>
              <a:t>‹#›</a:t>
            </a:fld>
            <a:endParaRPr lang="en-US"/>
          </a:p>
        </p:txBody>
      </p:sp>
    </p:spTree>
    <p:extLst>
      <p:ext uri="{BB962C8B-B14F-4D97-AF65-F5344CB8AC3E}">
        <p14:creationId xmlns:p14="http://schemas.microsoft.com/office/powerpoint/2010/main" val="596561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7FB56-8AE2-9445-BCE4-68F7AC5081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846AAAC-4535-FA4C-B6D1-A61F96D9D12D}"/>
              </a:ext>
            </a:extLst>
          </p:cNvPr>
          <p:cNvSpPr>
            <a:spLocks noGrp="1"/>
          </p:cNvSpPr>
          <p:nvPr>
            <p:ph type="dt" sz="half" idx="10"/>
          </p:nvPr>
        </p:nvSpPr>
        <p:spPr/>
        <p:txBody>
          <a:bodyPr/>
          <a:lstStyle/>
          <a:p>
            <a:fld id="{64471F15-A21D-7046-8A88-2BCCEC23F137}" type="datetimeFigureOut">
              <a:rPr lang="en-US" smtClean="0"/>
              <a:t>10/19/21</a:t>
            </a:fld>
            <a:endParaRPr lang="en-US"/>
          </a:p>
        </p:txBody>
      </p:sp>
      <p:sp>
        <p:nvSpPr>
          <p:cNvPr id="4" name="Footer Placeholder 3">
            <a:extLst>
              <a:ext uri="{FF2B5EF4-FFF2-40B4-BE49-F238E27FC236}">
                <a16:creationId xmlns:a16="http://schemas.microsoft.com/office/drawing/2014/main" id="{ABABECE2-4612-4C48-84BB-0409E103DC8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A11D30E-8B69-B44F-8550-8F81167257A7}"/>
              </a:ext>
            </a:extLst>
          </p:cNvPr>
          <p:cNvSpPr>
            <a:spLocks noGrp="1"/>
          </p:cNvSpPr>
          <p:nvPr>
            <p:ph type="sldNum" sz="quarter" idx="12"/>
          </p:nvPr>
        </p:nvSpPr>
        <p:spPr/>
        <p:txBody>
          <a:bodyPr/>
          <a:lstStyle/>
          <a:p>
            <a:fld id="{7BE3BBD5-3989-254B-86E8-724137469403}" type="slidenum">
              <a:rPr lang="en-US" smtClean="0"/>
              <a:t>‹#›</a:t>
            </a:fld>
            <a:endParaRPr lang="en-US"/>
          </a:p>
        </p:txBody>
      </p:sp>
    </p:spTree>
    <p:extLst>
      <p:ext uri="{BB962C8B-B14F-4D97-AF65-F5344CB8AC3E}">
        <p14:creationId xmlns:p14="http://schemas.microsoft.com/office/powerpoint/2010/main" val="4198178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234749-7DF5-AF4F-AD3F-426521C9D3AE}"/>
              </a:ext>
            </a:extLst>
          </p:cNvPr>
          <p:cNvSpPr>
            <a:spLocks noGrp="1"/>
          </p:cNvSpPr>
          <p:nvPr>
            <p:ph type="dt" sz="half" idx="10"/>
          </p:nvPr>
        </p:nvSpPr>
        <p:spPr/>
        <p:txBody>
          <a:bodyPr/>
          <a:lstStyle/>
          <a:p>
            <a:fld id="{64471F15-A21D-7046-8A88-2BCCEC23F137}" type="datetimeFigureOut">
              <a:rPr lang="en-US" smtClean="0"/>
              <a:t>10/19/21</a:t>
            </a:fld>
            <a:endParaRPr lang="en-US"/>
          </a:p>
        </p:txBody>
      </p:sp>
      <p:sp>
        <p:nvSpPr>
          <p:cNvPr id="3" name="Footer Placeholder 2">
            <a:extLst>
              <a:ext uri="{FF2B5EF4-FFF2-40B4-BE49-F238E27FC236}">
                <a16:creationId xmlns:a16="http://schemas.microsoft.com/office/drawing/2014/main" id="{7A770B53-10A6-CF45-86E0-D69C3AAA80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4516244-E8A6-8F40-9929-9A380EC55B0F}"/>
              </a:ext>
            </a:extLst>
          </p:cNvPr>
          <p:cNvSpPr>
            <a:spLocks noGrp="1"/>
          </p:cNvSpPr>
          <p:nvPr>
            <p:ph type="sldNum" sz="quarter" idx="12"/>
          </p:nvPr>
        </p:nvSpPr>
        <p:spPr/>
        <p:txBody>
          <a:bodyPr/>
          <a:lstStyle/>
          <a:p>
            <a:fld id="{7BE3BBD5-3989-254B-86E8-724137469403}" type="slidenum">
              <a:rPr lang="en-US" smtClean="0"/>
              <a:t>‹#›</a:t>
            </a:fld>
            <a:endParaRPr lang="en-US"/>
          </a:p>
        </p:txBody>
      </p:sp>
    </p:spTree>
    <p:extLst>
      <p:ext uri="{BB962C8B-B14F-4D97-AF65-F5344CB8AC3E}">
        <p14:creationId xmlns:p14="http://schemas.microsoft.com/office/powerpoint/2010/main" val="2974010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A9F014-0EF1-F84D-8F48-7227854842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2FD46FE-C6CD-2940-A0C4-9E697185AC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CD185A4-3E14-E644-BE8C-EF9F3434E8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D4240E-10B8-CF49-B64E-3C2BA1918AE7}"/>
              </a:ext>
            </a:extLst>
          </p:cNvPr>
          <p:cNvSpPr>
            <a:spLocks noGrp="1"/>
          </p:cNvSpPr>
          <p:nvPr>
            <p:ph type="dt" sz="half" idx="10"/>
          </p:nvPr>
        </p:nvSpPr>
        <p:spPr/>
        <p:txBody>
          <a:bodyPr/>
          <a:lstStyle/>
          <a:p>
            <a:fld id="{64471F15-A21D-7046-8A88-2BCCEC23F137}" type="datetimeFigureOut">
              <a:rPr lang="en-US" smtClean="0"/>
              <a:t>10/19/21</a:t>
            </a:fld>
            <a:endParaRPr lang="en-US"/>
          </a:p>
        </p:txBody>
      </p:sp>
      <p:sp>
        <p:nvSpPr>
          <p:cNvPr id="6" name="Footer Placeholder 5">
            <a:extLst>
              <a:ext uri="{FF2B5EF4-FFF2-40B4-BE49-F238E27FC236}">
                <a16:creationId xmlns:a16="http://schemas.microsoft.com/office/drawing/2014/main" id="{1F36B84A-3D54-4143-AA0E-5F38F6A1DB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A180A4-590E-4246-B969-FBEDAD5E8EB4}"/>
              </a:ext>
            </a:extLst>
          </p:cNvPr>
          <p:cNvSpPr>
            <a:spLocks noGrp="1"/>
          </p:cNvSpPr>
          <p:nvPr>
            <p:ph type="sldNum" sz="quarter" idx="12"/>
          </p:nvPr>
        </p:nvSpPr>
        <p:spPr/>
        <p:txBody>
          <a:bodyPr/>
          <a:lstStyle/>
          <a:p>
            <a:fld id="{7BE3BBD5-3989-254B-86E8-724137469403}" type="slidenum">
              <a:rPr lang="en-US" smtClean="0"/>
              <a:t>‹#›</a:t>
            </a:fld>
            <a:endParaRPr lang="en-US"/>
          </a:p>
        </p:txBody>
      </p:sp>
    </p:spTree>
    <p:extLst>
      <p:ext uri="{BB962C8B-B14F-4D97-AF65-F5344CB8AC3E}">
        <p14:creationId xmlns:p14="http://schemas.microsoft.com/office/powerpoint/2010/main" val="3051954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11F85-94C8-E14D-8A01-102CFD4DB2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4F6EBD-ACCA-794E-8725-D315E94B2E3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55E89B7-4D52-8348-A95A-778B493DEF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47CF3E-F681-8641-8618-819501DACF95}"/>
              </a:ext>
            </a:extLst>
          </p:cNvPr>
          <p:cNvSpPr>
            <a:spLocks noGrp="1"/>
          </p:cNvSpPr>
          <p:nvPr>
            <p:ph type="dt" sz="half" idx="10"/>
          </p:nvPr>
        </p:nvSpPr>
        <p:spPr/>
        <p:txBody>
          <a:bodyPr/>
          <a:lstStyle/>
          <a:p>
            <a:fld id="{64471F15-A21D-7046-8A88-2BCCEC23F137}" type="datetimeFigureOut">
              <a:rPr lang="en-US" smtClean="0"/>
              <a:t>10/19/21</a:t>
            </a:fld>
            <a:endParaRPr lang="en-US"/>
          </a:p>
        </p:txBody>
      </p:sp>
      <p:sp>
        <p:nvSpPr>
          <p:cNvPr id="6" name="Footer Placeholder 5">
            <a:extLst>
              <a:ext uri="{FF2B5EF4-FFF2-40B4-BE49-F238E27FC236}">
                <a16:creationId xmlns:a16="http://schemas.microsoft.com/office/drawing/2014/main" id="{002C6A4D-03A1-6E4B-88C4-B097C01D71A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97756E-B4A8-B840-BACB-4727AD03AE75}"/>
              </a:ext>
            </a:extLst>
          </p:cNvPr>
          <p:cNvSpPr>
            <a:spLocks noGrp="1"/>
          </p:cNvSpPr>
          <p:nvPr>
            <p:ph type="sldNum" sz="quarter" idx="12"/>
          </p:nvPr>
        </p:nvSpPr>
        <p:spPr/>
        <p:txBody>
          <a:bodyPr/>
          <a:lstStyle/>
          <a:p>
            <a:fld id="{7BE3BBD5-3989-254B-86E8-724137469403}" type="slidenum">
              <a:rPr lang="en-US" smtClean="0"/>
              <a:t>‹#›</a:t>
            </a:fld>
            <a:endParaRPr lang="en-US"/>
          </a:p>
        </p:txBody>
      </p:sp>
    </p:spTree>
    <p:extLst>
      <p:ext uri="{BB962C8B-B14F-4D97-AF65-F5344CB8AC3E}">
        <p14:creationId xmlns:p14="http://schemas.microsoft.com/office/powerpoint/2010/main" val="3343472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4E0E2CB-08C3-2E4B-AAA0-1E753B9AB5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115ACF-55EC-1E4B-822A-313423BD9A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D431DE-5F22-184B-9E3A-0D375C4263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471F15-A21D-7046-8A88-2BCCEC23F137}" type="datetimeFigureOut">
              <a:rPr lang="en-US" smtClean="0"/>
              <a:t>10/19/21</a:t>
            </a:fld>
            <a:endParaRPr lang="en-US"/>
          </a:p>
        </p:txBody>
      </p:sp>
      <p:sp>
        <p:nvSpPr>
          <p:cNvPr id="5" name="Footer Placeholder 4">
            <a:extLst>
              <a:ext uri="{FF2B5EF4-FFF2-40B4-BE49-F238E27FC236}">
                <a16:creationId xmlns:a16="http://schemas.microsoft.com/office/drawing/2014/main" id="{5185CD26-9C0A-0D43-9E03-4B5EDA2130F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339507-0955-7B46-A4D7-B8FFC92C365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3BBD5-3989-254B-86E8-724137469403}" type="slidenum">
              <a:rPr lang="en-US" smtClean="0"/>
              <a:t>‹#›</a:t>
            </a:fld>
            <a:endParaRPr lang="en-US"/>
          </a:p>
        </p:txBody>
      </p:sp>
    </p:spTree>
    <p:extLst>
      <p:ext uri="{BB962C8B-B14F-4D97-AF65-F5344CB8AC3E}">
        <p14:creationId xmlns:p14="http://schemas.microsoft.com/office/powerpoint/2010/main" val="41157482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A72DE-67E4-664A-96F5-1B74896F8E78}"/>
              </a:ext>
            </a:extLst>
          </p:cNvPr>
          <p:cNvSpPr>
            <a:spLocks noGrp="1"/>
          </p:cNvSpPr>
          <p:nvPr>
            <p:ph type="ctrTitle"/>
          </p:nvPr>
        </p:nvSpPr>
        <p:spPr>
          <a:xfrm>
            <a:off x="894608" y="961902"/>
            <a:ext cx="9144000" cy="4136268"/>
          </a:xfrm>
        </p:spPr>
        <p:txBody>
          <a:bodyPr>
            <a:normAutofit fontScale="90000"/>
          </a:bodyPr>
          <a:lstStyle/>
          <a:p>
            <a:r>
              <a:rPr lang="en-US" sz="8900" dirty="0">
                <a:latin typeface="Trattatello" panose="020F0403020200020303" pitchFamily="34" charset="0"/>
              </a:rPr>
              <a:t>Edward II</a:t>
            </a:r>
            <a:br>
              <a:rPr lang="en-US" dirty="0">
                <a:latin typeface="Trattatello" panose="020F0403020200020303" pitchFamily="34" charset="0"/>
              </a:rPr>
            </a:br>
            <a:br>
              <a:rPr lang="en-US" dirty="0">
                <a:latin typeface="Trattatello" panose="020F0403020200020303" pitchFamily="34" charset="0"/>
              </a:rPr>
            </a:br>
            <a:r>
              <a:rPr lang="en-US" sz="3600" dirty="0">
                <a:latin typeface="Trattatello" panose="020F0403020200020303" pitchFamily="34" charset="0"/>
              </a:rPr>
              <a:t>by</a:t>
            </a:r>
            <a:br>
              <a:rPr lang="en-US" sz="3600" dirty="0">
                <a:latin typeface="Trattatello" panose="020F0403020200020303" pitchFamily="34" charset="0"/>
              </a:rPr>
            </a:br>
            <a:br>
              <a:rPr lang="en-US" dirty="0">
                <a:latin typeface="Trattatello" panose="020F0403020200020303" pitchFamily="34" charset="0"/>
              </a:rPr>
            </a:br>
            <a:r>
              <a:rPr lang="en-US" dirty="0">
                <a:latin typeface="Trattatello" panose="020F0403020200020303" pitchFamily="34" charset="0"/>
              </a:rPr>
              <a:t> Christopher Marlowe</a:t>
            </a:r>
          </a:p>
        </p:txBody>
      </p:sp>
      <p:sp>
        <p:nvSpPr>
          <p:cNvPr id="3" name="Subtitle 2">
            <a:extLst>
              <a:ext uri="{FF2B5EF4-FFF2-40B4-BE49-F238E27FC236}">
                <a16:creationId xmlns:a16="http://schemas.microsoft.com/office/drawing/2014/main" id="{058EC3A6-DD70-B94C-8F04-0C16B3503D2A}"/>
              </a:ext>
            </a:extLst>
          </p:cNvPr>
          <p:cNvSpPr>
            <a:spLocks noGrp="1"/>
          </p:cNvSpPr>
          <p:nvPr>
            <p:ph type="subTitle" idx="1"/>
          </p:nvPr>
        </p:nvSpPr>
        <p:spPr>
          <a:xfrm>
            <a:off x="1524000" y="4041425"/>
            <a:ext cx="9144000" cy="1655762"/>
          </a:xfrm>
        </p:spPr>
        <p:txBody>
          <a:bodyPr/>
          <a:lstStyle/>
          <a:p>
            <a:endParaRPr lang="en-US"/>
          </a:p>
        </p:txBody>
      </p:sp>
    </p:spTree>
    <p:extLst>
      <p:ext uri="{BB962C8B-B14F-4D97-AF65-F5344CB8AC3E}">
        <p14:creationId xmlns:p14="http://schemas.microsoft.com/office/powerpoint/2010/main" val="1352342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59075-500C-384B-8892-079960228C5F}"/>
              </a:ext>
            </a:extLst>
          </p:cNvPr>
          <p:cNvSpPr>
            <a:spLocks noGrp="1"/>
          </p:cNvSpPr>
          <p:nvPr>
            <p:ph type="title"/>
          </p:nvPr>
        </p:nvSpPr>
        <p:spPr/>
        <p:txBody>
          <a:bodyPr/>
          <a:lstStyle/>
          <a:p>
            <a:r>
              <a:rPr lang="en-US" dirty="0"/>
              <a:t>Act Two, Scenes One and Two</a:t>
            </a:r>
          </a:p>
        </p:txBody>
      </p:sp>
      <p:sp>
        <p:nvSpPr>
          <p:cNvPr id="3" name="Content Placeholder 2">
            <a:extLst>
              <a:ext uri="{FF2B5EF4-FFF2-40B4-BE49-F238E27FC236}">
                <a16:creationId xmlns:a16="http://schemas.microsoft.com/office/drawing/2014/main" id="{F2163CBF-6A9E-BB42-AD0A-A3F7D4B23C5A}"/>
              </a:ext>
            </a:extLst>
          </p:cNvPr>
          <p:cNvSpPr>
            <a:spLocks noGrp="1"/>
          </p:cNvSpPr>
          <p:nvPr>
            <p:ph idx="1"/>
          </p:nvPr>
        </p:nvSpPr>
        <p:spPr/>
        <p:txBody>
          <a:bodyPr>
            <a:normAutofit fontScale="92500" lnSpcReduction="10000"/>
          </a:bodyPr>
          <a:lstStyle/>
          <a:p>
            <a:r>
              <a:rPr lang="en-US" dirty="0"/>
              <a:t>Spencer and </a:t>
            </a:r>
            <a:r>
              <a:rPr lang="en-US" dirty="0" err="1"/>
              <a:t>Baldock</a:t>
            </a:r>
            <a:r>
              <a:rPr lang="en-US" dirty="0"/>
              <a:t> will support </a:t>
            </a:r>
            <a:r>
              <a:rPr lang="en-US" dirty="0" err="1"/>
              <a:t>Gaveston</a:t>
            </a:r>
            <a:r>
              <a:rPr lang="en-US" dirty="0"/>
              <a:t> to promote their own self-interests.</a:t>
            </a:r>
          </a:p>
          <a:p>
            <a:r>
              <a:rPr lang="en-US" dirty="0"/>
              <a:t>Edward’s niece—</a:t>
            </a:r>
            <a:r>
              <a:rPr lang="en-US" dirty="0" err="1"/>
              <a:t>Gaveston’s</a:t>
            </a:r>
            <a:r>
              <a:rPr lang="en-US" dirty="0"/>
              <a:t> betrothed—awaits his return.</a:t>
            </a:r>
          </a:p>
          <a:p>
            <a:r>
              <a:rPr lang="en-US" dirty="0"/>
              <a:t>France invades Burgundy, but Edward is only focused on </a:t>
            </a:r>
            <a:r>
              <a:rPr lang="en-US" dirty="0" err="1"/>
              <a:t>Gaveston’s</a:t>
            </a:r>
            <a:r>
              <a:rPr lang="en-US" dirty="0"/>
              <a:t> return.</a:t>
            </a:r>
          </a:p>
          <a:p>
            <a:r>
              <a:rPr lang="en-US" dirty="0" err="1"/>
              <a:t>Gaveston</a:t>
            </a:r>
            <a:r>
              <a:rPr lang="en-US" dirty="0"/>
              <a:t> is reunited with Edward, observed by Mortimer, Lancaster, Kent, and the Queen.  </a:t>
            </a:r>
          </a:p>
          <a:p>
            <a:r>
              <a:rPr lang="en-US" dirty="0"/>
              <a:t>The nobles attack and injure </a:t>
            </a:r>
            <a:r>
              <a:rPr lang="en-US" dirty="0" err="1"/>
              <a:t>Gaveston</a:t>
            </a:r>
            <a:r>
              <a:rPr lang="en-US" dirty="0"/>
              <a:t>. Word comes that Mortimer’s uncle has been captured while fighting the Scots; Edward refuses to ransom him.</a:t>
            </a:r>
          </a:p>
          <a:p>
            <a:r>
              <a:rPr lang="en-US" dirty="0"/>
              <a:t>Kent cautions Edward again and is sent away.</a:t>
            </a:r>
          </a:p>
          <a:p>
            <a:r>
              <a:rPr lang="en-US" dirty="0"/>
              <a:t>Edward blames the Queen for all the discord; they prepare for the wedding.</a:t>
            </a:r>
          </a:p>
        </p:txBody>
      </p:sp>
    </p:spTree>
    <p:extLst>
      <p:ext uri="{BB962C8B-B14F-4D97-AF65-F5344CB8AC3E}">
        <p14:creationId xmlns:p14="http://schemas.microsoft.com/office/powerpoint/2010/main" val="3995615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375D2-01C3-7A4D-A229-767A1658C25B}"/>
              </a:ext>
            </a:extLst>
          </p:cNvPr>
          <p:cNvSpPr>
            <a:spLocks noGrp="1"/>
          </p:cNvSpPr>
          <p:nvPr>
            <p:ph type="title"/>
          </p:nvPr>
        </p:nvSpPr>
        <p:spPr/>
        <p:txBody>
          <a:bodyPr/>
          <a:lstStyle/>
          <a:p>
            <a:r>
              <a:rPr lang="en-US" dirty="0"/>
              <a:t>Act Two, Scenes Three, Four and Five</a:t>
            </a:r>
          </a:p>
        </p:txBody>
      </p:sp>
      <p:sp>
        <p:nvSpPr>
          <p:cNvPr id="3" name="Content Placeholder 2">
            <a:extLst>
              <a:ext uri="{FF2B5EF4-FFF2-40B4-BE49-F238E27FC236}">
                <a16:creationId xmlns:a16="http://schemas.microsoft.com/office/drawing/2014/main" id="{4CE00850-3A8C-6847-B2E6-1517528F56DE}"/>
              </a:ext>
            </a:extLst>
          </p:cNvPr>
          <p:cNvSpPr>
            <a:spLocks noGrp="1"/>
          </p:cNvSpPr>
          <p:nvPr>
            <p:ph idx="1"/>
          </p:nvPr>
        </p:nvSpPr>
        <p:spPr/>
        <p:txBody>
          <a:bodyPr>
            <a:normAutofit lnSpcReduction="10000"/>
          </a:bodyPr>
          <a:lstStyle/>
          <a:p>
            <a:r>
              <a:rPr lang="en-US" dirty="0"/>
              <a:t>Kent joins the nobles.</a:t>
            </a:r>
          </a:p>
          <a:p>
            <a:r>
              <a:rPr lang="en-US" dirty="0"/>
              <a:t>Edward and </a:t>
            </a:r>
            <a:r>
              <a:rPr lang="en-US" dirty="0" err="1"/>
              <a:t>Gaveston</a:t>
            </a:r>
            <a:r>
              <a:rPr lang="en-US" dirty="0"/>
              <a:t> are forced to flee when the nobles attack.</a:t>
            </a:r>
          </a:p>
          <a:p>
            <a:r>
              <a:rPr lang="en-US" dirty="0"/>
              <a:t>The Queen tells Mortimer where </a:t>
            </a:r>
            <a:r>
              <a:rPr lang="en-US" dirty="0" err="1"/>
              <a:t>Gaveston</a:t>
            </a:r>
            <a:r>
              <a:rPr lang="en-US" dirty="0"/>
              <a:t> is, but pleads that they not hurt Edward.  </a:t>
            </a:r>
          </a:p>
          <a:p>
            <a:r>
              <a:rPr lang="en-US" dirty="0"/>
              <a:t>Alone, the Queen declares Mortimer is a good guy, that she will go to her brother in France (he’s the King) and that she hopes they kill </a:t>
            </a:r>
            <a:r>
              <a:rPr lang="en-US" dirty="0" err="1"/>
              <a:t>Gaveston</a:t>
            </a:r>
            <a:r>
              <a:rPr lang="en-US" dirty="0"/>
              <a:t>.</a:t>
            </a:r>
          </a:p>
          <a:p>
            <a:r>
              <a:rPr lang="en-US" dirty="0" err="1"/>
              <a:t>Gaveston</a:t>
            </a:r>
            <a:r>
              <a:rPr lang="en-US" dirty="0"/>
              <a:t> is captured.  Pembroke assures the other nobles that he will supervise </a:t>
            </a:r>
            <a:r>
              <a:rPr lang="en-US" dirty="0" err="1"/>
              <a:t>Gaveston’s</a:t>
            </a:r>
            <a:r>
              <a:rPr lang="en-US" dirty="0"/>
              <a:t> final visit with Edward and return him to captivity.</a:t>
            </a:r>
          </a:p>
        </p:txBody>
      </p:sp>
    </p:spTree>
    <p:extLst>
      <p:ext uri="{BB962C8B-B14F-4D97-AF65-F5344CB8AC3E}">
        <p14:creationId xmlns:p14="http://schemas.microsoft.com/office/powerpoint/2010/main" val="12706128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CBC5B2-0BAC-8D40-AE78-BC67E150491A}"/>
              </a:ext>
            </a:extLst>
          </p:cNvPr>
          <p:cNvSpPr>
            <a:spLocks noGrp="1"/>
          </p:cNvSpPr>
          <p:nvPr>
            <p:ph type="title"/>
          </p:nvPr>
        </p:nvSpPr>
        <p:spPr>
          <a:xfrm>
            <a:off x="838200" y="365125"/>
            <a:ext cx="10515600" cy="1325563"/>
          </a:xfrm>
        </p:spPr>
        <p:txBody>
          <a:bodyPr>
            <a:normAutofit/>
          </a:bodyPr>
          <a:lstStyle/>
          <a:p>
            <a:r>
              <a:rPr lang="en-US" sz="5400" dirty="0"/>
              <a:t>Edward I</a:t>
            </a:r>
          </a:p>
        </p:txBody>
      </p:sp>
      <p:sp>
        <p:nvSpPr>
          <p:cNvPr id="17"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2174E0C-3346-0941-A0E2-B91272D21DE3}"/>
              </a:ext>
            </a:extLst>
          </p:cNvPr>
          <p:cNvSpPr>
            <a:spLocks noGrp="1"/>
          </p:cNvSpPr>
          <p:nvPr>
            <p:ph idx="1"/>
          </p:nvPr>
        </p:nvSpPr>
        <p:spPr>
          <a:xfrm>
            <a:off x="838200" y="1929384"/>
            <a:ext cx="10515600" cy="4251960"/>
          </a:xfrm>
        </p:spPr>
        <p:txBody>
          <a:bodyPr>
            <a:normAutofit/>
          </a:bodyPr>
          <a:lstStyle/>
          <a:p>
            <a:r>
              <a:rPr lang="en-US" sz="2200"/>
              <a:t>Edward I was married twice</a:t>
            </a:r>
          </a:p>
          <a:p>
            <a:r>
              <a:rPr lang="en-US" sz="2200"/>
              <a:t>Eleanor of Castile bore him at least 13 children; 6 survived to adulthood, and Edward was the only son to do so.</a:t>
            </a:r>
          </a:p>
          <a:p>
            <a:r>
              <a:rPr lang="en-US" sz="2200"/>
              <a:t>Margaret of France had 3 children with Edward I; her son Edmund of Kent was 17 years younger than his royal half-brother.  She was 40 years younger than her husband.  She lost some of her lands to Gaveston.</a:t>
            </a:r>
          </a:p>
        </p:txBody>
      </p:sp>
    </p:spTree>
    <p:extLst>
      <p:ext uri="{BB962C8B-B14F-4D97-AF65-F5344CB8AC3E}">
        <p14:creationId xmlns:p14="http://schemas.microsoft.com/office/powerpoint/2010/main" val="12752636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1F217A-4D97-8D41-BEC2-B8981A324EF7}"/>
              </a:ext>
            </a:extLst>
          </p:cNvPr>
          <p:cNvSpPr>
            <a:spLocks noGrp="1"/>
          </p:cNvSpPr>
          <p:nvPr>
            <p:ph type="title"/>
          </p:nvPr>
        </p:nvSpPr>
        <p:spPr>
          <a:xfrm>
            <a:off x="6739128" y="638089"/>
            <a:ext cx="4818888" cy="1476801"/>
          </a:xfrm>
        </p:spPr>
        <p:txBody>
          <a:bodyPr anchor="b">
            <a:normAutofit/>
          </a:bodyPr>
          <a:lstStyle/>
          <a:p>
            <a:r>
              <a:rPr lang="en-US" sz="5400" dirty="0"/>
              <a:t>Edward I</a:t>
            </a:r>
          </a:p>
        </p:txBody>
      </p:sp>
      <p:pic>
        <p:nvPicPr>
          <p:cNvPr id="5" name="Content Placeholder 4" descr="A picture containing text, indoor, altar&#10;&#10;Description automatically generated">
            <a:extLst>
              <a:ext uri="{FF2B5EF4-FFF2-40B4-BE49-F238E27FC236}">
                <a16:creationId xmlns:a16="http://schemas.microsoft.com/office/drawing/2014/main" id="{1EF3D4C6-35D4-8A41-A8F4-8DCE3A88A921}"/>
              </a:ext>
            </a:extLst>
          </p:cNvPr>
          <p:cNvPicPr>
            <a:picLocks noChangeAspect="1"/>
          </p:cNvPicPr>
          <p:nvPr/>
        </p:nvPicPr>
        <p:blipFill>
          <a:blip r:embed="rId2"/>
          <a:stretch>
            <a:fillRect/>
          </a:stretch>
        </p:blipFill>
        <p:spPr>
          <a:xfrm>
            <a:off x="1090369" y="640080"/>
            <a:ext cx="4540102" cy="5577840"/>
          </a:xfrm>
          <a:prstGeom prst="rect">
            <a:avLst/>
          </a:prstGeom>
        </p:spPr>
      </p:pic>
      <p:sp>
        <p:nvSpPr>
          <p:cNvPr id="14"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2FAEB281-9C32-497B-A6C7-5CF5262AED77}"/>
              </a:ext>
            </a:extLst>
          </p:cNvPr>
          <p:cNvSpPr>
            <a:spLocks noGrp="1"/>
          </p:cNvSpPr>
          <p:nvPr>
            <p:ph idx="1"/>
          </p:nvPr>
        </p:nvSpPr>
        <p:spPr>
          <a:xfrm>
            <a:off x="6739128" y="2664886"/>
            <a:ext cx="4818888" cy="3550789"/>
          </a:xfrm>
        </p:spPr>
        <p:txBody>
          <a:bodyPr anchor="t">
            <a:normAutofit/>
          </a:bodyPr>
          <a:lstStyle/>
          <a:p>
            <a:r>
              <a:rPr lang="en-US" sz="2200" dirty="0"/>
              <a:t>Maybe?</a:t>
            </a:r>
          </a:p>
        </p:txBody>
      </p:sp>
    </p:spTree>
    <p:extLst>
      <p:ext uri="{BB962C8B-B14F-4D97-AF65-F5344CB8AC3E}">
        <p14:creationId xmlns:p14="http://schemas.microsoft.com/office/powerpoint/2010/main" val="427256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DB3F90-EE2E-2843-833D-14DC9B8258D1}"/>
              </a:ext>
            </a:extLst>
          </p:cNvPr>
          <p:cNvSpPr>
            <a:spLocks noGrp="1"/>
          </p:cNvSpPr>
          <p:nvPr>
            <p:ph type="title"/>
          </p:nvPr>
        </p:nvSpPr>
        <p:spPr>
          <a:xfrm>
            <a:off x="838200" y="365125"/>
            <a:ext cx="10515600" cy="1325563"/>
          </a:xfrm>
        </p:spPr>
        <p:txBody>
          <a:bodyPr>
            <a:normAutofit/>
          </a:bodyPr>
          <a:lstStyle/>
          <a:p>
            <a:r>
              <a:rPr lang="en-US" sz="5400" dirty="0"/>
              <a:t>Edward II     </a:t>
            </a:r>
            <a:r>
              <a:rPr lang="en-US" sz="2800" dirty="0"/>
              <a:t>(1)</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ABF65CD-DC70-974B-954C-91E7DFAA2BA6}"/>
              </a:ext>
            </a:extLst>
          </p:cNvPr>
          <p:cNvSpPr>
            <a:spLocks noGrp="1"/>
          </p:cNvSpPr>
          <p:nvPr>
            <p:ph idx="1"/>
          </p:nvPr>
        </p:nvSpPr>
        <p:spPr>
          <a:xfrm>
            <a:off x="838200" y="1929384"/>
            <a:ext cx="10515600" cy="4251960"/>
          </a:xfrm>
        </p:spPr>
        <p:txBody>
          <a:bodyPr>
            <a:normAutofit lnSpcReduction="10000"/>
          </a:bodyPr>
          <a:lstStyle/>
          <a:p>
            <a:r>
              <a:rPr lang="en-US" sz="2200" dirty="0">
                <a:solidFill>
                  <a:schemeClr val="accent2">
                    <a:lumMod val="75000"/>
                  </a:schemeClr>
                </a:solidFill>
              </a:rPr>
              <a:t>1284 </a:t>
            </a:r>
            <a:r>
              <a:rPr lang="en-US" sz="2200" dirty="0"/>
              <a:t> born at </a:t>
            </a:r>
            <a:r>
              <a:rPr lang="en-US" sz="2200" dirty="0" err="1"/>
              <a:t>Caernafon</a:t>
            </a:r>
            <a:r>
              <a:rPr lang="en-US" sz="2200" dirty="0"/>
              <a:t> Castle in Wales to Edward I and Eleanor of Castile</a:t>
            </a:r>
          </a:p>
          <a:p>
            <a:r>
              <a:rPr lang="en-US" sz="2200" dirty="0">
                <a:solidFill>
                  <a:schemeClr val="accent2">
                    <a:lumMod val="75000"/>
                  </a:schemeClr>
                </a:solidFill>
              </a:rPr>
              <a:t>1290</a:t>
            </a:r>
            <a:r>
              <a:rPr lang="en-US" sz="2200" dirty="0"/>
              <a:t> his mother dies</a:t>
            </a:r>
          </a:p>
          <a:p>
            <a:r>
              <a:rPr lang="en-US" sz="2200" dirty="0">
                <a:solidFill>
                  <a:schemeClr val="accent2">
                    <a:lumMod val="75000"/>
                  </a:schemeClr>
                </a:solidFill>
              </a:rPr>
              <a:t>1299</a:t>
            </a:r>
            <a:r>
              <a:rPr lang="en-US" sz="2200" dirty="0"/>
              <a:t> his father remarries</a:t>
            </a:r>
          </a:p>
          <a:p>
            <a:r>
              <a:rPr lang="en-US" sz="2200" dirty="0">
                <a:solidFill>
                  <a:schemeClr val="accent2">
                    <a:lumMod val="75000"/>
                  </a:schemeClr>
                </a:solidFill>
              </a:rPr>
              <a:t>1301 </a:t>
            </a:r>
            <a:r>
              <a:rPr lang="en-US" sz="2200" dirty="0"/>
              <a:t>younger brother Edmund is born, and around this time </a:t>
            </a:r>
            <a:r>
              <a:rPr lang="en-US" sz="2200" dirty="0" err="1"/>
              <a:t>Gaveston</a:t>
            </a:r>
            <a:r>
              <a:rPr lang="en-US" sz="2200" dirty="0"/>
              <a:t> joins Prince Edward’s household</a:t>
            </a:r>
          </a:p>
          <a:p>
            <a:r>
              <a:rPr lang="en-US" sz="2200" dirty="0">
                <a:solidFill>
                  <a:schemeClr val="accent2">
                    <a:lumMod val="75000"/>
                  </a:schemeClr>
                </a:solidFill>
              </a:rPr>
              <a:t>1307  </a:t>
            </a:r>
            <a:r>
              <a:rPr lang="en-US" sz="2200" dirty="0"/>
              <a:t>Edward I sends </a:t>
            </a:r>
            <a:r>
              <a:rPr lang="en-US" sz="2200" dirty="0" err="1"/>
              <a:t>Gaveston</a:t>
            </a:r>
            <a:r>
              <a:rPr lang="en-US" sz="2200" dirty="0"/>
              <a:t> into exile</a:t>
            </a:r>
          </a:p>
          <a:p>
            <a:pPr marL="0" indent="0">
              <a:buNone/>
            </a:pPr>
            <a:r>
              <a:rPr lang="en-US" sz="2200" dirty="0"/>
              <a:t>	Edward I dies </a:t>
            </a:r>
          </a:p>
          <a:p>
            <a:pPr marL="0" indent="0">
              <a:buNone/>
            </a:pPr>
            <a:r>
              <a:rPr lang="en-US" sz="2200" dirty="0"/>
              <a:t>	Edward II takes the throne and immediately recalls </a:t>
            </a:r>
            <a:r>
              <a:rPr lang="en-US" sz="2200" dirty="0" err="1"/>
              <a:t>Gaveston</a:t>
            </a:r>
            <a:endParaRPr lang="en-US" sz="2200" dirty="0"/>
          </a:p>
          <a:p>
            <a:r>
              <a:rPr lang="en-US" sz="2200" dirty="0">
                <a:solidFill>
                  <a:schemeClr val="accent2">
                    <a:lumMod val="75000"/>
                  </a:schemeClr>
                </a:solidFill>
              </a:rPr>
              <a:t>1308</a:t>
            </a:r>
            <a:r>
              <a:rPr lang="en-US" sz="2200" dirty="0"/>
              <a:t>	Edward II travels to France to marry Isabella and leaves </a:t>
            </a:r>
            <a:r>
              <a:rPr lang="en-US" sz="2200" dirty="0" err="1"/>
              <a:t>Gaveston</a:t>
            </a:r>
            <a:r>
              <a:rPr lang="en-US" sz="2200" dirty="0"/>
              <a:t> in charge   	</a:t>
            </a:r>
            <a:r>
              <a:rPr lang="en-US" sz="2400" dirty="0" err="1"/>
              <a:t>Gaveston</a:t>
            </a:r>
            <a:r>
              <a:rPr lang="en-US" sz="2400" dirty="0"/>
              <a:t> is exiled again, this time to Ireland</a:t>
            </a:r>
          </a:p>
          <a:p>
            <a:r>
              <a:rPr lang="en-US" sz="2200" dirty="0">
                <a:solidFill>
                  <a:schemeClr val="accent2">
                    <a:lumMod val="75000"/>
                  </a:schemeClr>
                </a:solidFill>
              </a:rPr>
              <a:t>1309</a:t>
            </a:r>
            <a:r>
              <a:rPr lang="en-US" sz="2200" dirty="0"/>
              <a:t> </a:t>
            </a:r>
            <a:r>
              <a:rPr lang="en-US" sz="2200" dirty="0" err="1"/>
              <a:t>Gaveston</a:t>
            </a:r>
            <a:r>
              <a:rPr lang="en-US" sz="2200" dirty="0"/>
              <a:t> returns</a:t>
            </a:r>
          </a:p>
        </p:txBody>
      </p:sp>
    </p:spTree>
    <p:extLst>
      <p:ext uri="{BB962C8B-B14F-4D97-AF65-F5344CB8AC3E}">
        <p14:creationId xmlns:p14="http://schemas.microsoft.com/office/powerpoint/2010/main" val="9020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3C971C-6BD2-6D46-8138-8AA7BB1C02E1}"/>
              </a:ext>
            </a:extLst>
          </p:cNvPr>
          <p:cNvSpPr>
            <a:spLocks noGrp="1"/>
          </p:cNvSpPr>
          <p:nvPr>
            <p:ph type="title"/>
          </p:nvPr>
        </p:nvSpPr>
        <p:spPr>
          <a:xfrm>
            <a:off x="838200" y="365125"/>
            <a:ext cx="10515600" cy="1325563"/>
          </a:xfrm>
        </p:spPr>
        <p:txBody>
          <a:bodyPr>
            <a:normAutofit/>
          </a:bodyPr>
          <a:lstStyle/>
          <a:p>
            <a:r>
              <a:rPr lang="en-US" sz="5400" dirty="0"/>
              <a:t>Edward II       </a:t>
            </a:r>
            <a:r>
              <a:rPr lang="en-US" sz="2400" dirty="0"/>
              <a:t>(2)</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855186C-BB92-BB4F-9EDC-B69C99CD1540}"/>
              </a:ext>
            </a:extLst>
          </p:cNvPr>
          <p:cNvSpPr>
            <a:spLocks noGrp="1"/>
          </p:cNvSpPr>
          <p:nvPr>
            <p:ph idx="1"/>
          </p:nvPr>
        </p:nvSpPr>
        <p:spPr>
          <a:xfrm>
            <a:off x="838200" y="1929384"/>
            <a:ext cx="10515600" cy="4251960"/>
          </a:xfrm>
        </p:spPr>
        <p:txBody>
          <a:bodyPr>
            <a:normAutofit/>
          </a:bodyPr>
          <a:lstStyle/>
          <a:p>
            <a:r>
              <a:rPr lang="en-US" sz="2200" dirty="0">
                <a:solidFill>
                  <a:schemeClr val="accent2">
                    <a:lumMod val="75000"/>
                  </a:schemeClr>
                </a:solidFill>
              </a:rPr>
              <a:t>1311</a:t>
            </a:r>
            <a:r>
              <a:rPr lang="en-US" sz="2200" dirty="0"/>
              <a:t> the nobles banish </a:t>
            </a:r>
            <a:r>
              <a:rPr lang="en-US" sz="2200" dirty="0" err="1"/>
              <a:t>Gaveston</a:t>
            </a:r>
            <a:endParaRPr lang="en-US" sz="2200" dirty="0"/>
          </a:p>
          <a:p>
            <a:r>
              <a:rPr lang="en-US" sz="2200" dirty="0">
                <a:solidFill>
                  <a:schemeClr val="accent2">
                    <a:lumMod val="75000"/>
                  </a:schemeClr>
                </a:solidFill>
              </a:rPr>
              <a:t>1312 </a:t>
            </a:r>
            <a:r>
              <a:rPr lang="en-US" sz="2200" dirty="0" err="1"/>
              <a:t>Gaveston</a:t>
            </a:r>
            <a:r>
              <a:rPr lang="en-US" sz="2200" dirty="0"/>
              <a:t> is executed (June)</a:t>
            </a:r>
          </a:p>
          <a:p>
            <a:pPr marL="0" indent="0">
              <a:buNone/>
            </a:pPr>
            <a:r>
              <a:rPr lang="en-US" sz="2200" dirty="0"/>
              <a:t>             Prince Edward is born (November)</a:t>
            </a:r>
          </a:p>
          <a:p>
            <a:r>
              <a:rPr lang="en-US" sz="2200" dirty="0">
                <a:solidFill>
                  <a:schemeClr val="accent2">
                    <a:lumMod val="75000"/>
                  </a:schemeClr>
                </a:solidFill>
              </a:rPr>
              <a:t>1314 </a:t>
            </a:r>
            <a:r>
              <a:rPr lang="en-US" sz="2200" dirty="0"/>
              <a:t>invasion of Scotland, defeat by Robert the Bruce</a:t>
            </a:r>
          </a:p>
          <a:p>
            <a:r>
              <a:rPr lang="en-US" sz="2200" dirty="0">
                <a:solidFill>
                  <a:schemeClr val="accent2">
                    <a:lumMod val="75000"/>
                  </a:schemeClr>
                </a:solidFill>
              </a:rPr>
              <a:t>1318</a:t>
            </a:r>
            <a:r>
              <a:rPr lang="en-US" sz="2200" dirty="0"/>
              <a:t> truce with Lancaster, </a:t>
            </a:r>
            <a:r>
              <a:rPr lang="en-US" sz="2200" dirty="0" err="1"/>
              <a:t>deSpencers</a:t>
            </a:r>
            <a:r>
              <a:rPr lang="en-US" sz="2200" dirty="0"/>
              <a:t> banished</a:t>
            </a:r>
          </a:p>
          <a:p>
            <a:r>
              <a:rPr lang="en-US" sz="2200" dirty="0">
                <a:solidFill>
                  <a:schemeClr val="accent2">
                    <a:lumMod val="75000"/>
                  </a:schemeClr>
                </a:solidFill>
              </a:rPr>
              <a:t>1322 </a:t>
            </a:r>
            <a:r>
              <a:rPr lang="en-US" sz="2200" dirty="0"/>
              <a:t>Edward defeats Lancaster at Boroughbridge, Lancaster executed, the </a:t>
            </a:r>
            <a:r>
              <a:rPr lang="en-US" sz="2200" dirty="0" err="1"/>
              <a:t>deSpencers</a:t>
            </a:r>
            <a:r>
              <a:rPr lang="en-US" sz="2200" dirty="0"/>
              <a:t> return</a:t>
            </a:r>
          </a:p>
          <a:p>
            <a:pPr marL="0" indent="0">
              <a:buNone/>
            </a:pPr>
            <a:endParaRPr lang="en-US" sz="2200" dirty="0"/>
          </a:p>
          <a:p>
            <a:pPr marL="457200" lvl="1" indent="0">
              <a:buNone/>
            </a:pPr>
            <a:endParaRPr lang="en-US" sz="2200" dirty="0"/>
          </a:p>
          <a:p>
            <a:pPr marL="457200" lvl="1" indent="0">
              <a:buNone/>
            </a:pPr>
            <a:endParaRPr lang="en-US" sz="2200" dirty="0"/>
          </a:p>
          <a:p>
            <a:pPr lvl="1"/>
            <a:endParaRPr lang="en-US" sz="2200" dirty="0"/>
          </a:p>
          <a:p>
            <a:pPr marL="0" indent="0">
              <a:buNone/>
            </a:pPr>
            <a:endParaRPr lang="en-US" sz="2200" dirty="0"/>
          </a:p>
        </p:txBody>
      </p:sp>
    </p:spTree>
    <p:extLst>
      <p:ext uri="{BB962C8B-B14F-4D97-AF65-F5344CB8AC3E}">
        <p14:creationId xmlns:p14="http://schemas.microsoft.com/office/powerpoint/2010/main" val="3229636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343351-7076-EF44-B6F2-D9102CFFECCA}"/>
              </a:ext>
            </a:extLst>
          </p:cNvPr>
          <p:cNvSpPr>
            <a:spLocks noGrp="1"/>
          </p:cNvSpPr>
          <p:nvPr>
            <p:ph type="title"/>
          </p:nvPr>
        </p:nvSpPr>
        <p:spPr>
          <a:xfrm>
            <a:off x="838200" y="365125"/>
            <a:ext cx="10515600" cy="1325563"/>
          </a:xfrm>
        </p:spPr>
        <p:txBody>
          <a:bodyPr>
            <a:normAutofit/>
          </a:bodyPr>
          <a:lstStyle/>
          <a:p>
            <a:r>
              <a:rPr lang="en-US" sz="5400" dirty="0"/>
              <a:t>Edward II     </a:t>
            </a:r>
            <a:r>
              <a:rPr lang="en-US" sz="2400" dirty="0"/>
              <a:t>(3)</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AEADD7-0E01-AE44-AB51-1724382DB842}"/>
              </a:ext>
            </a:extLst>
          </p:cNvPr>
          <p:cNvSpPr>
            <a:spLocks noGrp="1"/>
          </p:cNvSpPr>
          <p:nvPr>
            <p:ph idx="1"/>
          </p:nvPr>
        </p:nvSpPr>
        <p:spPr>
          <a:xfrm>
            <a:off x="838200" y="1929384"/>
            <a:ext cx="10515600" cy="4251960"/>
          </a:xfrm>
        </p:spPr>
        <p:txBody>
          <a:bodyPr>
            <a:normAutofit/>
          </a:bodyPr>
          <a:lstStyle/>
          <a:p>
            <a:r>
              <a:rPr lang="en-US" sz="1900" dirty="0">
                <a:solidFill>
                  <a:schemeClr val="accent2">
                    <a:lumMod val="75000"/>
                  </a:schemeClr>
                </a:solidFill>
              </a:rPr>
              <a:t>1325 </a:t>
            </a:r>
            <a:r>
              <a:rPr lang="en-US" sz="1900" dirty="0"/>
              <a:t>Queen Isabella is in France with Mortimer</a:t>
            </a:r>
          </a:p>
          <a:p>
            <a:r>
              <a:rPr lang="en-US" sz="1900" dirty="0">
                <a:solidFill>
                  <a:schemeClr val="accent2">
                    <a:lumMod val="75000"/>
                  </a:schemeClr>
                </a:solidFill>
              </a:rPr>
              <a:t>1326</a:t>
            </a:r>
            <a:r>
              <a:rPr lang="en-US" sz="1900" dirty="0"/>
              <a:t> the Queen invades, both the </a:t>
            </a:r>
            <a:r>
              <a:rPr lang="en-US" sz="1900" dirty="0" err="1"/>
              <a:t>deSpencers</a:t>
            </a:r>
            <a:r>
              <a:rPr lang="en-US" sz="1900" dirty="0"/>
              <a:t> are executed</a:t>
            </a:r>
          </a:p>
          <a:p>
            <a:r>
              <a:rPr lang="en-US" sz="1900" dirty="0">
                <a:solidFill>
                  <a:schemeClr val="accent2">
                    <a:lumMod val="75000"/>
                  </a:schemeClr>
                </a:solidFill>
              </a:rPr>
              <a:t>1327</a:t>
            </a:r>
            <a:r>
              <a:rPr lang="en-US" sz="1900" dirty="0"/>
              <a:t> January the Queen and Mortimer are in control, Edward resigns in favor of his son, who is 14</a:t>
            </a:r>
          </a:p>
          <a:p>
            <a:pPr marL="0" indent="0">
              <a:buNone/>
            </a:pPr>
            <a:r>
              <a:rPr lang="en-US" sz="1900" dirty="0"/>
              <a:t>            February Edward III is crowned, Queen and Mortimer rule</a:t>
            </a:r>
          </a:p>
          <a:p>
            <a:pPr marL="0" indent="0">
              <a:buNone/>
            </a:pPr>
            <a:r>
              <a:rPr lang="en-US" sz="1900" dirty="0"/>
              <a:t>            September Edward II dies at Berkeley Castle</a:t>
            </a:r>
          </a:p>
          <a:p>
            <a:pPr marL="0" indent="0">
              <a:buNone/>
            </a:pPr>
            <a:endParaRPr lang="en-US" sz="1900" dirty="0"/>
          </a:p>
          <a:p>
            <a:r>
              <a:rPr lang="en-US" sz="1900" dirty="0">
                <a:solidFill>
                  <a:schemeClr val="accent2">
                    <a:lumMod val="75000"/>
                  </a:schemeClr>
                </a:solidFill>
              </a:rPr>
              <a:t>1330</a:t>
            </a:r>
            <a:r>
              <a:rPr lang="en-US" sz="1900" dirty="0"/>
              <a:t> Kent is executed by order of Mortimer, Edward III has a son, Mortimer is executed, the Queen is in internal exile</a:t>
            </a:r>
          </a:p>
          <a:p>
            <a:pPr marL="457200" lvl="1" indent="0">
              <a:buNone/>
            </a:pPr>
            <a:endParaRPr lang="en-US" sz="1900" dirty="0"/>
          </a:p>
          <a:p>
            <a:pPr lvl="1"/>
            <a:endParaRPr lang="en-US" sz="1900" dirty="0"/>
          </a:p>
          <a:p>
            <a:pPr marL="457200" lvl="1" indent="0">
              <a:buNone/>
            </a:pPr>
            <a:r>
              <a:rPr lang="en-US" sz="1900" dirty="0"/>
              <a:t>	</a:t>
            </a:r>
          </a:p>
          <a:p>
            <a:pPr marL="457200" lvl="1" indent="0">
              <a:buNone/>
            </a:pPr>
            <a:endParaRPr lang="en-US" sz="1900" dirty="0"/>
          </a:p>
          <a:p>
            <a:pPr marL="457200" lvl="1" indent="0">
              <a:buNone/>
            </a:pPr>
            <a:endParaRPr lang="en-US" sz="1900" dirty="0"/>
          </a:p>
          <a:p>
            <a:pPr lvl="1"/>
            <a:endParaRPr lang="en-US" sz="1900" dirty="0"/>
          </a:p>
          <a:p>
            <a:pPr lvl="1"/>
            <a:endParaRPr lang="en-US" sz="1900" dirty="0"/>
          </a:p>
          <a:p>
            <a:pPr lvl="1"/>
            <a:endParaRPr lang="en-US" sz="1900" dirty="0"/>
          </a:p>
        </p:txBody>
      </p:sp>
    </p:spTree>
    <p:extLst>
      <p:ext uri="{BB962C8B-B14F-4D97-AF65-F5344CB8AC3E}">
        <p14:creationId xmlns:p14="http://schemas.microsoft.com/office/powerpoint/2010/main" val="404650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B831B6F-405A-4B47-B9BB-5CA88F285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F8FB15-452D-7647-8985-7FC49FF10AD8}"/>
              </a:ext>
            </a:extLst>
          </p:cNvPr>
          <p:cNvSpPr>
            <a:spLocks noGrp="1"/>
          </p:cNvSpPr>
          <p:nvPr>
            <p:ph type="title"/>
          </p:nvPr>
        </p:nvSpPr>
        <p:spPr>
          <a:xfrm>
            <a:off x="6739128" y="638089"/>
            <a:ext cx="4818888" cy="1476801"/>
          </a:xfrm>
        </p:spPr>
        <p:txBody>
          <a:bodyPr anchor="b">
            <a:normAutofit/>
          </a:bodyPr>
          <a:lstStyle/>
          <a:p>
            <a:r>
              <a:rPr lang="en-US" sz="5400" dirty="0"/>
              <a:t>Edward II</a:t>
            </a:r>
          </a:p>
        </p:txBody>
      </p:sp>
      <p:pic>
        <p:nvPicPr>
          <p:cNvPr id="5" name="Content Placeholder 4" descr="A statue of a person&#10;&#10;Description automatically generated with low confidence">
            <a:extLst>
              <a:ext uri="{FF2B5EF4-FFF2-40B4-BE49-F238E27FC236}">
                <a16:creationId xmlns:a16="http://schemas.microsoft.com/office/drawing/2014/main" id="{07E5908E-BD5E-1C4C-AA72-15CABEE6841F}"/>
              </a:ext>
            </a:extLst>
          </p:cNvPr>
          <p:cNvPicPr>
            <a:picLocks noChangeAspect="1"/>
          </p:cNvPicPr>
          <p:nvPr/>
        </p:nvPicPr>
        <p:blipFill>
          <a:blip r:embed="rId2"/>
          <a:stretch>
            <a:fillRect/>
          </a:stretch>
        </p:blipFill>
        <p:spPr>
          <a:xfrm>
            <a:off x="1014186" y="640080"/>
            <a:ext cx="4692468" cy="5577840"/>
          </a:xfrm>
          <a:prstGeom prst="rect">
            <a:avLst/>
          </a:prstGeom>
        </p:spPr>
      </p:pic>
      <p:sp>
        <p:nvSpPr>
          <p:cNvPr id="14" name="sketch line">
            <a:extLst>
              <a:ext uri="{FF2B5EF4-FFF2-40B4-BE49-F238E27FC236}">
                <a16:creationId xmlns:a16="http://schemas.microsoft.com/office/drawing/2014/main" id="{953EE71A-6488-4203-A7C4-77102FD0DC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3912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8A81CA1E-D462-41F5-AE01-BF3CBF5F2CB6}"/>
              </a:ext>
            </a:extLst>
          </p:cNvPr>
          <p:cNvSpPr>
            <a:spLocks noGrp="1"/>
          </p:cNvSpPr>
          <p:nvPr>
            <p:ph idx="1"/>
          </p:nvPr>
        </p:nvSpPr>
        <p:spPr>
          <a:xfrm>
            <a:off x="6739128" y="2664886"/>
            <a:ext cx="4818888" cy="3550789"/>
          </a:xfrm>
        </p:spPr>
        <p:txBody>
          <a:bodyPr anchor="t">
            <a:normAutofit/>
          </a:bodyPr>
          <a:lstStyle/>
          <a:p>
            <a:r>
              <a:rPr lang="en-US" dirty="0"/>
              <a:t>Tomb at Gloucester Cathedral</a:t>
            </a:r>
          </a:p>
        </p:txBody>
      </p:sp>
    </p:spTree>
    <p:extLst>
      <p:ext uri="{BB962C8B-B14F-4D97-AF65-F5344CB8AC3E}">
        <p14:creationId xmlns:p14="http://schemas.microsoft.com/office/powerpoint/2010/main" val="468293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524B72-4957-4E49-9BEC-F3330BD678F3}"/>
              </a:ext>
            </a:extLst>
          </p:cNvPr>
          <p:cNvSpPr>
            <a:spLocks noGrp="1"/>
          </p:cNvSpPr>
          <p:nvPr>
            <p:ph type="title"/>
          </p:nvPr>
        </p:nvSpPr>
        <p:spPr>
          <a:xfrm>
            <a:off x="838200" y="365125"/>
            <a:ext cx="7477897" cy="950509"/>
          </a:xfrm>
        </p:spPr>
        <p:txBody>
          <a:bodyPr>
            <a:normAutofit/>
          </a:bodyPr>
          <a:lstStyle/>
          <a:p>
            <a:r>
              <a:rPr lang="en-US" sz="5400" dirty="0"/>
              <a:t>Edmund of Kent</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A13AAAD7-BC0A-B64D-8DFC-0FF2A7F865E9}"/>
              </a:ext>
            </a:extLst>
          </p:cNvPr>
          <p:cNvSpPr>
            <a:spLocks noGrp="1"/>
          </p:cNvSpPr>
          <p:nvPr>
            <p:ph idx="1"/>
          </p:nvPr>
        </p:nvSpPr>
        <p:spPr>
          <a:xfrm>
            <a:off x="838200" y="1929384"/>
            <a:ext cx="10515600" cy="4379482"/>
          </a:xfrm>
        </p:spPr>
        <p:txBody>
          <a:bodyPr>
            <a:normAutofit lnSpcReduction="10000"/>
          </a:bodyPr>
          <a:lstStyle/>
          <a:p>
            <a:r>
              <a:rPr lang="en-US" sz="2000" dirty="0"/>
              <a:t>Margaret of France had 3 children with Edward I; their son Edmund of Kent, born in 1301, was 17 years younger than his royal half-brother</a:t>
            </a:r>
          </a:p>
          <a:p>
            <a:r>
              <a:rPr lang="en-US" sz="2000" dirty="0"/>
              <a:t>Through the </a:t>
            </a:r>
            <a:r>
              <a:rPr lang="en-US" sz="2000" dirty="0">
                <a:solidFill>
                  <a:schemeClr val="accent2">
                    <a:lumMod val="75000"/>
                  </a:schemeClr>
                </a:solidFill>
              </a:rPr>
              <a:t>early 1320’s </a:t>
            </a:r>
            <a:r>
              <a:rPr lang="en-US" sz="2000" dirty="0"/>
              <a:t>he was a strong supporter of his brother, leading military and diplomatic campaigns</a:t>
            </a:r>
          </a:p>
          <a:p>
            <a:r>
              <a:rPr lang="en-US" sz="2000" dirty="0"/>
              <a:t>In </a:t>
            </a:r>
            <a:r>
              <a:rPr lang="en-US" sz="2000" dirty="0">
                <a:solidFill>
                  <a:schemeClr val="accent2">
                    <a:lumMod val="75000"/>
                  </a:schemeClr>
                </a:solidFill>
              </a:rPr>
              <a:t>1326</a:t>
            </a:r>
            <a:r>
              <a:rPr lang="en-US" sz="2000" dirty="0"/>
              <a:t> he joined with Isabella (his in-law and his cousin) and Mortimer in France opposing Edward II. He objected to Edward’s favoring the </a:t>
            </a:r>
            <a:r>
              <a:rPr lang="en-US" sz="2000" dirty="0" err="1"/>
              <a:t>Spencers</a:t>
            </a:r>
            <a:r>
              <a:rPr lang="en-US" sz="2000" dirty="0"/>
              <a:t> at Edmund’s expense, and lost all his preferments when he refused to return to England</a:t>
            </a:r>
          </a:p>
          <a:p>
            <a:r>
              <a:rPr lang="en-US" sz="2000" dirty="0"/>
              <a:t>He continued his leadership roles, now under the direction of Mortimer and Isabella, in concert with his brother Thomas</a:t>
            </a:r>
          </a:p>
          <a:p>
            <a:r>
              <a:rPr lang="en-US" sz="2000" dirty="0"/>
              <a:t>In </a:t>
            </a:r>
            <a:r>
              <a:rPr lang="en-US" sz="2000" dirty="0">
                <a:solidFill>
                  <a:schemeClr val="accent2">
                    <a:lumMod val="75000"/>
                  </a:schemeClr>
                </a:solidFill>
              </a:rPr>
              <a:t>1328</a:t>
            </a:r>
            <a:r>
              <a:rPr lang="en-US" sz="2000" dirty="0"/>
              <a:t> he began to act covertly against Mortimer’s rule; Mortimer entrapped him by spreading the rumor that Edward II was still alive</a:t>
            </a:r>
          </a:p>
          <a:p>
            <a:r>
              <a:rPr lang="en-US" sz="2000" dirty="0"/>
              <a:t>He was executed early in</a:t>
            </a:r>
            <a:r>
              <a:rPr lang="en-US" sz="2000" dirty="0">
                <a:solidFill>
                  <a:schemeClr val="accent2">
                    <a:lumMod val="75000"/>
                  </a:schemeClr>
                </a:solidFill>
              </a:rPr>
              <a:t> 1330</a:t>
            </a:r>
            <a:r>
              <a:rPr lang="en-US" sz="2000" dirty="0"/>
              <a:t>; the execution of a person of royal blood was controversial and may have provoked Edward III to finally throw off Mortimer and Isabella as his protectors</a:t>
            </a:r>
          </a:p>
          <a:p>
            <a:r>
              <a:rPr lang="en-US" sz="2000" dirty="0"/>
              <a:t>His daughter was Richard II’s mother</a:t>
            </a:r>
          </a:p>
          <a:p>
            <a:endParaRPr lang="en-US" sz="1700" dirty="0"/>
          </a:p>
        </p:txBody>
      </p:sp>
      <p:sp>
        <p:nvSpPr>
          <p:cNvPr id="4" name="TextBox 3">
            <a:extLst>
              <a:ext uri="{FF2B5EF4-FFF2-40B4-BE49-F238E27FC236}">
                <a16:creationId xmlns:a16="http://schemas.microsoft.com/office/drawing/2014/main" id="{79D9E209-D6D1-C840-BFFF-F6896F50FB9F}"/>
              </a:ext>
            </a:extLst>
          </p:cNvPr>
          <p:cNvSpPr txBox="1"/>
          <p:nvPr/>
        </p:nvSpPr>
        <p:spPr>
          <a:xfrm>
            <a:off x="-106878" y="629391"/>
            <a:ext cx="160980" cy="286205"/>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25316360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8E65E9-1CFB-CE40-A73C-985810E081FD}"/>
              </a:ext>
            </a:extLst>
          </p:cNvPr>
          <p:cNvSpPr>
            <a:spLocks noGrp="1"/>
          </p:cNvSpPr>
          <p:nvPr>
            <p:ph type="title"/>
          </p:nvPr>
        </p:nvSpPr>
        <p:spPr>
          <a:xfrm>
            <a:off x="838200" y="365125"/>
            <a:ext cx="10515600" cy="1325563"/>
          </a:xfrm>
        </p:spPr>
        <p:txBody>
          <a:bodyPr>
            <a:normAutofit/>
          </a:bodyPr>
          <a:lstStyle/>
          <a:p>
            <a:r>
              <a:rPr lang="en-US" sz="5400"/>
              <a:t>Queen Isabella </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C6C169E-B330-444C-AE31-CBF548B7B977}"/>
              </a:ext>
            </a:extLst>
          </p:cNvPr>
          <p:cNvSpPr>
            <a:spLocks noGrp="1"/>
          </p:cNvSpPr>
          <p:nvPr>
            <p:ph idx="1"/>
          </p:nvPr>
        </p:nvSpPr>
        <p:spPr>
          <a:xfrm>
            <a:off x="838200" y="1929384"/>
            <a:ext cx="10515600" cy="4251960"/>
          </a:xfrm>
        </p:spPr>
        <p:txBody>
          <a:bodyPr>
            <a:normAutofit/>
          </a:bodyPr>
          <a:lstStyle/>
          <a:p>
            <a:r>
              <a:rPr lang="en-US" sz="2200" dirty="0">
                <a:solidFill>
                  <a:schemeClr val="accent2">
                    <a:lumMod val="75000"/>
                  </a:schemeClr>
                </a:solidFill>
              </a:rPr>
              <a:t>C. 1296 </a:t>
            </a:r>
            <a:r>
              <a:rPr lang="en-US" sz="2200" dirty="0"/>
              <a:t>born in Paris, smart, well educated</a:t>
            </a:r>
          </a:p>
          <a:p>
            <a:r>
              <a:rPr lang="en-US" sz="2200" dirty="0">
                <a:solidFill>
                  <a:schemeClr val="accent2">
                    <a:lumMod val="75000"/>
                  </a:schemeClr>
                </a:solidFill>
              </a:rPr>
              <a:t>1308 </a:t>
            </a:r>
            <a:r>
              <a:rPr lang="en-US" sz="2200" dirty="0"/>
              <a:t>married to Edward II</a:t>
            </a:r>
          </a:p>
          <a:p>
            <a:r>
              <a:rPr lang="en-US" sz="2200" dirty="0"/>
              <a:t>All three of her brothers were Kings of France</a:t>
            </a:r>
          </a:p>
          <a:p>
            <a:r>
              <a:rPr lang="en-US" sz="2200" dirty="0"/>
              <a:t>Her half-aunt was also her husband’s step-mother</a:t>
            </a:r>
          </a:p>
          <a:p>
            <a:r>
              <a:rPr lang="en-US" sz="2200" dirty="0"/>
              <a:t>Children were Edward III, Joan, Queen of Scots, John, and Eleanor</a:t>
            </a:r>
          </a:p>
          <a:p>
            <a:pPr marL="3657600" lvl="8" indent="0">
              <a:buNone/>
            </a:pPr>
            <a:endParaRPr lang="en-US" sz="2200" dirty="0"/>
          </a:p>
          <a:p>
            <a:endParaRPr lang="en-US" sz="2200" dirty="0"/>
          </a:p>
        </p:txBody>
      </p:sp>
    </p:spTree>
    <p:extLst>
      <p:ext uri="{BB962C8B-B14F-4D97-AF65-F5344CB8AC3E}">
        <p14:creationId xmlns:p14="http://schemas.microsoft.com/office/powerpoint/2010/main" val="2842666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958EC-4F6D-404B-A59F-79EFAB627D4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1CC9A802-C07A-0249-BC09-3D4A353E3091}"/>
              </a:ext>
            </a:extLst>
          </p:cNvPr>
          <p:cNvSpPr>
            <a:spLocks noGrp="1"/>
          </p:cNvSpPr>
          <p:nvPr>
            <p:ph idx="1"/>
          </p:nvPr>
        </p:nvSpPr>
        <p:spPr/>
        <p:txBody>
          <a:bodyPr>
            <a:normAutofit/>
          </a:bodyPr>
          <a:lstStyle/>
          <a:p>
            <a:pPr marL="0" indent="0" algn="ctr">
              <a:buNone/>
            </a:pPr>
            <a:r>
              <a:rPr lang="en-US" sz="4800" dirty="0">
                <a:latin typeface="Trattatello" panose="020F0403020200020303" pitchFamily="34" charset="0"/>
              </a:rPr>
              <a:t>The Troublesome Reign and Lamentable Death of</a:t>
            </a:r>
          </a:p>
          <a:p>
            <a:pPr marL="0" indent="0" algn="ctr">
              <a:buNone/>
            </a:pPr>
            <a:r>
              <a:rPr lang="en-US" sz="4800" dirty="0">
                <a:latin typeface="Trattatello" panose="020F0403020200020303" pitchFamily="34" charset="0"/>
              </a:rPr>
              <a:t>Edward the Second, King of England</a:t>
            </a:r>
          </a:p>
          <a:p>
            <a:pPr marL="0" indent="0" algn="ctr">
              <a:buNone/>
            </a:pPr>
            <a:r>
              <a:rPr lang="en-US" sz="4800" dirty="0">
                <a:latin typeface="Trattatello" panose="020F0403020200020303" pitchFamily="34" charset="0"/>
              </a:rPr>
              <a:t>With the Tragical Fall of Proud Mortimer</a:t>
            </a:r>
          </a:p>
        </p:txBody>
      </p:sp>
    </p:spTree>
    <p:extLst>
      <p:ext uri="{BB962C8B-B14F-4D97-AF65-F5344CB8AC3E}">
        <p14:creationId xmlns:p14="http://schemas.microsoft.com/office/powerpoint/2010/main" val="1464297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EB66441-4A1E-A949-84A8-E7C2B6258078}"/>
              </a:ext>
            </a:extLst>
          </p:cNvPr>
          <p:cNvSpPr>
            <a:spLocks noGrp="1"/>
          </p:cNvSpPr>
          <p:nvPr>
            <p:ph type="title"/>
          </p:nvPr>
        </p:nvSpPr>
        <p:spPr>
          <a:xfrm>
            <a:off x="838200" y="365125"/>
            <a:ext cx="10515600" cy="1325563"/>
          </a:xfrm>
        </p:spPr>
        <p:txBody>
          <a:bodyPr>
            <a:normAutofit/>
          </a:bodyPr>
          <a:lstStyle/>
          <a:p>
            <a:r>
              <a:rPr lang="en-US" sz="5400" dirty="0"/>
              <a:t>Queen Isabella</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919E371-A0D2-DC45-8074-941A44058D69}"/>
              </a:ext>
            </a:extLst>
          </p:cNvPr>
          <p:cNvSpPr>
            <a:spLocks noGrp="1"/>
          </p:cNvSpPr>
          <p:nvPr>
            <p:ph idx="1"/>
          </p:nvPr>
        </p:nvSpPr>
        <p:spPr>
          <a:xfrm>
            <a:off x="838200" y="1929384"/>
            <a:ext cx="10515600" cy="4251960"/>
          </a:xfrm>
        </p:spPr>
        <p:txBody>
          <a:bodyPr>
            <a:normAutofit/>
          </a:bodyPr>
          <a:lstStyle/>
          <a:p>
            <a:r>
              <a:rPr lang="en-US" sz="2200" dirty="0">
                <a:solidFill>
                  <a:schemeClr val="accent2">
                    <a:lumMod val="75000"/>
                  </a:schemeClr>
                </a:solidFill>
              </a:rPr>
              <a:t>1326</a:t>
            </a:r>
            <a:r>
              <a:rPr lang="en-US" sz="2200" dirty="0"/>
              <a:t> Begins to accumulate great wealth</a:t>
            </a:r>
          </a:p>
          <a:p>
            <a:r>
              <a:rPr lang="en-US" sz="2200" dirty="0"/>
              <a:t>Dealt with issues with Scotland and Gascony successfully but was unpopular</a:t>
            </a:r>
          </a:p>
          <a:p>
            <a:r>
              <a:rPr lang="en-US" sz="2200" dirty="0">
                <a:solidFill>
                  <a:schemeClr val="accent2">
                    <a:lumMod val="75000"/>
                  </a:schemeClr>
                </a:solidFill>
              </a:rPr>
              <a:t>1330</a:t>
            </a:r>
            <a:r>
              <a:rPr lang="en-US" sz="2200" dirty="0"/>
              <a:t> Isabella put under house arrest and Mortimer, caught plotting against the crown, is executed</a:t>
            </a:r>
          </a:p>
          <a:p>
            <a:r>
              <a:rPr lang="en-US" sz="2200" dirty="0">
                <a:solidFill>
                  <a:schemeClr val="accent2">
                    <a:lumMod val="75000"/>
                  </a:schemeClr>
                </a:solidFill>
              </a:rPr>
              <a:t>After 1330</a:t>
            </a:r>
            <a:r>
              <a:rPr lang="en-US" sz="2200" dirty="0"/>
              <a:t> Isabella is away from court but connected, especially to her daughter, Joan, and her grandson, Edward the Black Prince </a:t>
            </a:r>
          </a:p>
          <a:p>
            <a:r>
              <a:rPr lang="en-US" sz="2200" dirty="0"/>
              <a:t>Becomes a nun late in life</a:t>
            </a:r>
          </a:p>
          <a:p>
            <a:r>
              <a:rPr lang="en-US" sz="2200" dirty="0"/>
              <a:t>Lives at Castle Rising</a:t>
            </a:r>
          </a:p>
          <a:p>
            <a:r>
              <a:rPr lang="en-US" sz="2200" dirty="0">
                <a:solidFill>
                  <a:schemeClr val="accent2">
                    <a:lumMod val="75000"/>
                  </a:schemeClr>
                </a:solidFill>
              </a:rPr>
              <a:t>1358 </a:t>
            </a:r>
            <a:r>
              <a:rPr lang="en-US" sz="2200" dirty="0"/>
              <a:t>dies</a:t>
            </a:r>
          </a:p>
        </p:txBody>
      </p:sp>
    </p:spTree>
    <p:extLst>
      <p:ext uri="{BB962C8B-B14F-4D97-AF65-F5344CB8AC3E}">
        <p14:creationId xmlns:p14="http://schemas.microsoft.com/office/powerpoint/2010/main" val="34992297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7C2DB-61B8-9941-BB17-222BFED45F9B}"/>
              </a:ext>
            </a:extLst>
          </p:cNvPr>
          <p:cNvSpPr>
            <a:spLocks noGrp="1"/>
          </p:cNvSpPr>
          <p:nvPr>
            <p:ph type="title"/>
          </p:nvPr>
        </p:nvSpPr>
        <p:spPr/>
        <p:txBody>
          <a:bodyPr/>
          <a:lstStyle/>
          <a:p>
            <a:r>
              <a:rPr lang="en-US" dirty="0"/>
              <a:t>Edward and Isabella marriage</a:t>
            </a:r>
          </a:p>
        </p:txBody>
      </p:sp>
      <p:pic>
        <p:nvPicPr>
          <p:cNvPr id="5" name="Content Placeholder 4" descr="A picture containing altar&#10;&#10;Description automatically generated">
            <a:extLst>
              <a:ext uri="{FF2B5EF4-FFF2-40B4-BE49-F238E27FC236}">
                <a16:creationId xmlns:a16="http://schemas.microsoft.com/office/drawing/2014/main" id="{8CA14C42-8B15-924F-A314-3C3377879604}"/>
              </a:ext>
            </a:extLst>
          </p:cNvPr>
          <p:cNvPicPr>
            <a:picLocks noGrp="1" noChangeAspect="1"/>
          </p:cNvPicPr>
          <p:nvPr>
            <p:ph idx="1"/>
          </p:nvPr>
        </p:nvPicPr>
        <p:blipFill>
          <a:blip r:embed="rId2"/>
          <a:stretch>
            <a:fillRect/>
          </a:stretch>
        </p:blipFill>
        <p:spPr>
          <a:xfrm>
            <a:off x="3026229" y="1523999"/>
            <a:ext cx="5638800" cy="4753307"/>
          </a:xfrm>
        </p:spPr>
      </p:pic>
    </p:spTree>
    <p:extLst>
      <p:ext uri="{BB962C8B-B14F-4D97-AF65-F5344CB8AC3E}">
        <p14:creationId xmlns:p14="http://schemas.microsoft.com/office/powerpoint/2010/main" val="1113057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01914-BE33-2A4E-8F81-3FAECD634554}"/>
              </a:ext>
            </a:extLst>
          </p:cNvPr>
          <p:cNvSpPr>
            <a:spLocks noGrp="1"/>
          </p:cNvSpPr>
          <p:nvPr>
            <p:ph type="title"/>
          </p:nvPr>
        </p:nvSpPr>
        <p:spPr/>
        <p:txBody>
          <a:bodyPr/>
          <a:lstStyle/>
          <a:p>
            <a:endParaRPr lang="en-US"/>
          </a:p>
        </p:txBody>
      </p:sp>
      <p:pic>
        <p:nvPicPr>
          <p:cNvPr id="5" name="Content Placeholder 4" descr="A picture containing text, decorated, colorful, painted&#10;&#10;Description automatically generated">
            <a:extLst>
              <a:ext uri="{FF2B5EF4-FFF2-40B4-BE49-F238E27FC236}">
                <a16:creationId xmlns:a16="http://schemas.microsoft.com/office/drawing/2014/main" id="{90124990-1314-F34B-BC26-887B3BC3E50A}"/>
              </a:ext>
            </a:extLst>
          </p:cNvPr>
          <p:cNvPicPr>
            <a:picLocks noGrp="1" noChangeAspect="1"/>
          </p:cNvPicPr>
          <p:nvPr>
            <p:ph idx="1"/>
          </p:nvPr>
        </p:nvPicPr>
        <p:blipFill>
          <a:blip r:embed="rId2"/>
          <a:stretch>
            <a:fillRect/>
          </a:stretch>
        </p:blipFill>
        <p:spPr>
          <a:xfrm>
            <a:off x="4484915" y="1175657"/>
            <a:ext cx="3614056" cy="5317218"/>
          </a:xfrm>
        </p:spPr>
      </p:pic>
    </p:spTree>
    <p:extLst>
      <p:ext uri="{BB962C8B-B14F-4D97-AF65-F5344CB8AC3E}">
        <p14:creationId xmlns:p14="http://schemas.microsoft.com/office/powerpoint/2010/main" val="32663334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37FBB-D232-2046-ADB5-6971E8D8615A}"/>
              </a:ext>
            </a:extLst>
          </p:cNvPr>
          <p:cNvSpPr>
            <a:spLocks noGrp="1"/>
          </p:cNvSpPr>
          <p:nvPr>
            <p:ph type="title"/>
          </p:nvPr>
        </p:nvSpPr>
        <p:spPr/>
        <p:txBody>
          <a:bodyPr/>
          <a:lstStyle/>
          <a:p>
            <a:r>
              <a:rPr lang="en-US" dirty="0"/>
              <a:t>Isabella and Mortimer invade England, and Spencer…well…</a:t>
            </a:r>
          </a:p>
        </p:txBody>
      </p:sp>
      <p:pic>
        <p:nvPicPr>
          <p:cNvPr id="5" name="Content Placeholder 4">
            <a:extLst>
              <a:ext uri="{FF2B5EF4-FFF2-40B4-BE49-F238E27FC236}">
                <a16:creationId xmlns:a16="http://schemas.microsoft.com/office/drawing/2014/main" id="{4F3999BE-B8F3-1A44-A60D-B568EA310FED}"/>
              </a:ext>
            </a:extLst>
          </p:cNvPr>
          <p:cNvPicPr>
            <a:picLocks noGrp="1" noChangeAspect="1"/>
          </p:cNvPicPr>
          <p:nvPr>
            <p:ph idx="1"/>
          </p:nvPr>
        </p:nvPicPr>
        <p:blipFill>
          <a:blip r:embed="rId2"/>
          <a:stretch>
            <a:fillRect/>
          </a:stretch>
        </p:blipFill>
        <p:spPr>
          <a:xfrm>
            <a:off x="3749040" y="2011680"/>
            <a:ext cx="3886200" cy="3703320"/>
          </a:xfrm>
        </p:spPr>
      </p:pic>
    </p:spTree>
    <p:extLst>
      <p:ext uri="{BB962C8B-B14F-4D97-AF65-F5344CB8AC3E}">
        <p14:creationId xmlns:p14="http://schemas.microsoft.com/office/powerpoint/2010/main" val="830538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3DACD-7544-4B4C-87EB-CE038F410D04}"/>
              </a:ext>
            </a:extLst>
          </p:cNvPr>
          <p:cNvSpPr>
            <a:spLocks noGrp="1"/>
          </p:cNvSpPr>
          <p:nvPr>
            <p:ph type="title"/>
          </p:nvPr>
        </p:nvSpPr>
        <p:spPr/>
        <p:txBody>
          <a:bodyPr/>
          <a:lstStyle/>
          <a:p>
            <a:endParaRPr lang="en-US" dirty="0"/>
          </a:p>
        </p:txBody>
      </p:sp>
      <p:pic>
        <p:nvPicPr>
          <p:cNvPr id="5" name="Content Placeholder 4" descr="A picture containing grass, sky, outdoor, field&#10;&#10;Description automatically generated">
            <a:extLst>
              <a:ext uri="{FF2B5EF4-FFF2-40B4-BE49-F238E27FC236}">
                <a16:creationId xmlns:a16="http://schemas.microsoft.com/office/drawing/2014/main" id="{6064D6FC-1586-714C-8BB8-F9296440AF8F}"/>
              </a:ext>
            </a:extLst>
          </p:cNvPr>
          <p:cNvPicPr>
            <a:picLocks noGrp="1" noChangeAspect="1"/>
          </p:cNvPicPr>
          <p:nvPr>
            <p:ph idx="1"/>
          </p:nvPr>
        </p:nvPicPr>
        <p:blipFill>
          <a:blip r:embed="rId2"/>
          <a:stretch>
            <a:fillRect/>
          </a:stretch>
        </p:blipFill>
        <p:spPr>
          <a:xfrm>
            <a:off x="52692" y="0"/>
            <a:ext cx="12086616" cy="8669459"/>
          </a:xfrm>
        </p:spPr>
      </p:pic>
    </p:spTree>
    <p:extLst>
      <p:ext uri="{BB962C8B-B14F-4D97-AF65-F5344CB8AC3E}">
        <p14:creationId xmlns:p14="http://schemas.microsoft.com/office/powerpoint/2010/main" val="42522594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F57F78-7711-F249-BAA7-21C91843CAB2}"/>
              </a:ext>
            </a:extLst>
          </p:cNvPr>
          <p:cNvSpPr>
            <a:spLocks noGrp="1"/>
          </p:cNvSpPr>
          <p:nvPr>
            <p:ph type="title"/>
          </p:nvPr>
        </p:nvSpPr>
        <p:spPr>
          <a:xfrm>
            <a:off x="838200" y="365125"/>
            <a:ext cx="10515600" cy="1325563"/>
          </a:xfrm>
        </p:spPr>
        <p:txBody>
          <a:bodyPr>
            <a:normAutofit/>
          </a:bodyPr>
          <a:lstStyle/>
          <a:p>
            <a:r>
              <a:rPr lang="en-US" sz="5400"/>
              <a:t>Gaveston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7FB47CF-4F84-E549-883E-D1D9D80CBB4A}"/>
              </a:ext>
            </a:extLst>
          </p:cNvPr>
          <p:cNvSpPr>
            <a:spLocks noGrp="1"/>
          </p:cNvSpPr>
          <p:nvPr>
            <p:ph idx="1"/>
          </p:nvPr>
        </p:nvSpPr>
        <p:spPr>
          <a:xfrm>
            <a:off x="838200" y="1929384"/>
            <a:ext cx="10515600" cy="4251960"/>
          </a:xfrm>
        </p:spPr>
        <p:txBody>
          <a:bodyPr>
            <a:normAutofit/>
          </a:bodyPr>
          <a:lstStyle/>
          <a:p>
            <a:r>
              <a:rPr lang="en-US" sz="2200" dirty="0" err="1"/>
              <a:t>Gaveston</a:t>
            </a:r>
            <a:r>
              <a:rPr lang="en-US" sz="2200" dirty="0"/>
              <a:t> entered the prince’s royal household as a teenager</a:t>
            </a:r>
          </a:p>
          <a:p>
            <a:r>
              <a:rPr lang="en-US" sz="2200" dirty="0"/>
              <a:t>Contemporary chronicles describe his haughty and contemptuous manner with the nobles as well as Edward’s infatuation with him</a:t>
            </a:r>
          </a:p>
          <a:p>
            <a:r>
              <a:rPr lang="en-US" sz="2200" dirty="0"/>
              <a:t>Edward offered awarded </a:t>
            </a:r>
            <a:r>
              <a:rPr lang="en-US" sz="2200" dirty="0" err="1"/>
              <a:t>Gaveston</a:t>
            </a:r>
            <a:r>
              <a:rPr lang="en-US" sz="2200" dirty="0"/>
              <a:t> wealth and access, as well as a powerful position through his marriage</a:t>
            </a:r>
          </a:p>
          <a:p>
            <a:r>
              <a:rPr lang="en-US" sz="2200" dirty="0"/>
              <a:t>Edward left him in charge when he went to France to marry Isabella</a:t>
            </a:r>
          </a:p>
          <a:p>
            <a:r>
              <a:rPr lang="en-US" sz="2200" dirty="0" err="1"/>
              <a:t>Gaveston</a:t>
            </a:r>
            <a:r>
              <a:rPr lang="en-US" sz="2200" dirty="0"/>
              <a:t> had some success during his exile in Ireland</a:t>
            </a:r>
          </a:p>
          <a:p>
            <a:endParaRPr lang="en-US" sz="2200" dirty="0"/>
          </a:p>
          <a:p>
            <a:endParaRPr lang="en-US" sz="2200" dirty="0"/>
          </a:p>
        </p:txBody>
      </p:sp>
    </p:spTree>
    <p:extLst>
      <p:ext uri="{BB962C8B-B14F-4D97-AF65-F5344CB8AC3E}">
        <p14:creationId xmlns:p14="http://schemas.microsoft.com/office/powerpoint/2010/main" val="20306391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7B84C-A8BA-834A-9459-CAC2A4C1855B}"/>
              </a:ext>
            </a:extLst>
          </p:cNvPr>
          <p:cNvSpPr>
            <a:spLocks noGrp="1"/>
          </p:cNvSpPr>
          <p:nvPr>
            <p:ph type="title"/>
          </p:nvPr>
        </p:nvSpPr>
        <p:spPr/>
        <p:txBody>
          <a:bodyPr/>
          <a:lstStyle/>
          <a:p>
            <a:r>
              <a:rPr lang="en-US" dirty="0"/>
              <a:t>England in the early 1300’s</a:t>
            </a:r>
          </a:p>
        </p:txBody>
      </p:sp>
      <p:sp>
        <p:nvSpPr>
          <p:cNvPr id="3" name="Content Placeholder 2">
            <a:extLst>
              <a:ext uri="{FF2B5EF4-FFF2-40B4-BE49-F238E27FC236}">
                <a16:creationId xmlns:a16="http://schemas.microsoft.com/office/drawing/2014/main" id="{DDA2876E-3FC0-6440-9762-916579601BC4}"/>
              </a:ext>
            </a:extLst>
          </p:cNvPr>
          <p:cNvSpPr>
            <a:spLocks noGrp="1"/>
          </p:cNvSpPr>
          <p:nvPr>
            <p:ph idx="1"/>
          </p:nvPr>
        </p:nvSpPr>
        <p:spPr/>
        <p:txBody>
          <a:bodyPr/>
          <a:lstStyle/>
          <a:p>
            <a:r>
              <a:rPr lang="en-US" dirty="0"/>
              <a:t>Inheritance</a:t>
            </a:r>
          </a:p>
          <a:p>
            <a:r>
              <a:rPr lang="en-US" dirty="0"/>
              <a:t>Power of the nobles</a:t>
            </a:r>
          </a:p>
          <a:p>
            <a:r>
              <a:rPr lang="en-US" dirty="0"/>
              <a:t>Population of London around 80K</a:t>
            </a:r>
          </a:p>
          <a:p>
            <a:r>
              <a:rPr lang="en-US" dirty="0"/>
              <a:t>Extent of territories</a:t>
            </a:r>
          </a:p>
          <a:p>
            <a:r>
              <a:rPr lang="en-US" dirty="0"/>
              <a:t>Enemies</a:t>
            </a:r>
          </a:p>
        </p:txBody>
      </p:sp>
    </p:spTree>
    <p:extLst>
      <p:ext uri="{BB962C8B-B14F-4D97-AF65-F5344CB8AC3E}">
        <p14:creationId xmlns:p14="http://schemas.microsoft.com/office/powerpoint/2010/main" val="41142967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8DA1CE-5313-1B4D-80BF-5B60E5915A41}"/>
              </a:ext>
            </a:extLst>
          </p:cNvPr>
          <p:cNvSpPr>
            <a:spLocks noGrp="1"/>
          </p:cNvSpPr>
          <p:nvPr>
            <p:ph type="title"/>
          </p:nvPr>
        </p:nvSpPr>
        <p:spPr/>
        <p:txBody>
          <a:bodyPr/>
          <a:lstStyle/>
          <a:p>
            <a:endParaRPr lang="en-US"/>
          </a:p>
        </p:txBody>
      </p:sp>
      <p:pic>
        <p:nvPicPr>
          <p:cNvPr id="5" name="Content Placeholder 4" descr="Map&#10;&#10;Description automatically generated">
            <a:extLst>
              <a:ext uri="{FF2B5EF4-FFF2-40B4-BE49-F238E27FC236}">
                <a16:creationId xmlns:a16="http://schemas.microsoft.com/office/drawing/2014/main" id="{8EBDB0CB-C1B1-DD41-B805-C8AE1025A314}"/>
              </a:ext>
            </a:extLst>
          </p:cNvPr>
          <p:cNvPicPr>
            <a:picLocks noGrp="1" noChangeAspect="1"/>
          </p:cNvPicPr>
          <p:nvPr>
            <p:ph idx="1"/>
          </p:nvPr>
        </p:nvPicPr>
        <p:blipFill>
          <a:blip r:embed="rId2"/>
          <a:stretch>
            <a:fillRect/>
          </a:stretch>
        </p:blipFill>
        <p:spPr>
          <a:xfrm>
            <a:off x="3836895" y="878541"/>
            <a:ext cx="4249270" cy="5614334"/>
          </a:xfrm>
        </p:spPr>
      </p:pic>
    </p:spTree>
    <p:extLst>
      <p:ext uri="{BB962C8B-B14F-4D97-AF65-F5344CB8AC3E}">
        <p14:creationId xmlns:p14="http://schemas.microsoft.com/office/powerpoint/2010/main" val="13531798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3F062-24CF-8C4A-9CD3-66AA6EC70311}"/>
              </a:ext>
            </a:extLst>
          </p:cNvPr>
          <p:cNvSpPr>
            <a:spLocks noGrp="1"/>
          </p:cNvSpPr>
          <p:nvPr>
            <p:ph type="title"/>
          </p:nvPr>
        </p:nvSpPr>
        <p:spPr/>
        <p:txBody>
          <a:bodyPr/>
          <a:lstStyle/>
          <a:p>
            <a:r>
              <a:rPr lang="en-US" dirty="0"/>
              <a:t>Week Three</a:t>
            </a:r>
          </a:p>
        </p:txBody>
      </p:sp>
      <p:sp>
        <p:nvSpPr>
          <p:cNvPr id="3" name="Content Placeholder 2">
            <a:extLst>
              <a:ext uri="{FF2B5EF4-FFF2-40B4-BE49-F238E27FC236}">
                <a16:creationId xmlns:a16="http://schemas.microsoft.com/office/drawing/2014/main" id="{9736A934-CACD-EE4E-82F9-4D7F72CBDF1D}"/>
              </a:ext>
            </a:extLst>
          </p:cNvPr>
          <p:cNvSpPr>
            <a:spLocks noGrp="1"/>
          </p:cNvSpPr>
          <p:nvPr>
            <p:ph idx="1"/>
          </p:nvPr>
        </p:nvSpPr>
        <p:spPr/>
        <p:txBody>
          <a:bodyPr/>
          <a:lstStyle/>
          <a:p>
            <a:r>
              <a:rPr lang="en-US" dirty="0"/>
              <a:t>Christopher Marlowe’s life and times</a:t>
            </a:r>
          </a:p>
          <a:p>
            <a:r>
              <a:rPr lang="en-US" dirty="0"/>
              <a:t>Other Early Modern playwrights</a:t>
            </a:r>
          </a:p>
          <a:p>
            <a:r>
              <a:rPr lang="en-US" dirty="0"/>
              <a:t>Work through Act Three </a:t>
            </a:r>
          </a:p>
          <a:p>
            <a:r>
              <a:rPr lang="en-US" dirty="0"/>
              <a:t>Video (16 minutes)</a:t>
            </a:r>
          </a:p>
        </p:txBody>
      </p:sp>
    </p:spTree>
    <p:extLst>
      <p:ext uri="{BB962C8B-B14F-4D97-AF65-F5344CB8AC3E}">
        <p14:creationId xmlns:p14="http://schemas.microsoft.com/office/powerpoint/2010/main" val="21120867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AEC31E-AE5E-CC42-898B-6135C19A3690}"/>
              </a:ext>
            </a:extLst>
          </p:cNvPr>
          <p:cNvSpPr>
            <a:spLocks noGrp="1"/>
          </p:cNvSpPr>
          <p:nvPr>
            <p:ph type="title"/>
          </p:nvPr>
        </p:nvSpPr>
        <p:spPr/>
        <p:txBody>
          <a:bodyPr/>
          <a:lstStyle/>
          <a:p>
            <a:r>
              <a:rPr lang="en-US" dirty="0"/>
              <a:t>Act Three</a:t>
            </a:r>
          </a:p>
        </p:txBody>
      </p:sp>
      <p:sp>
        <p:nvSpPr>
          <p:cNvPr id="3" name="Content Placeholder 2">
            <a:extLst>
              <a:ext uri="{FF2B5EF4-FFF2-40B4-BE49-F238E27FC236}">
                <a16:creationId xmlns:a16="http://schemas.microsoft.com/office/drawing/2014/main" id="{B2E1B1FB-D90C-7549-B7A5-46482998B206}"/>
              </a:ext>
            </a:extLst>
          </p:cNvPr>
          <p:cNvSpPr>
            <a:spLocks noGrp="1"/>
          </p:cNvSpPr>
          <p:nvPr>
            <p:ph idx="1"/>
          </p:nvPr>
        </p:nvSpPr>
        <p:spPr/>
        <p:txBody>
          <a:bodyPr/>
          <a:lstStyle/>
          <a:p>
            <a:r>
              <a:rPr lang="en-US" dirty="0"/>
              <a:t>Warwick arranges for </a:t>
            </a:r>
            <a:r>
              <a:rPr lang="en-US" dirty="0" err="1"/>
              <a:t>Gaveston’s</a:t>
            </a:r>
            <a:r>
              <a:rPr lang="en-US" dirty="0"/>
              <a:t> execution.</a:t>
            </a:r>
          </a:p>
          <a:p>
            <a:r>
              <a:rPr lang="en-US" dirty="0"/>
              <a:t>Edward sends the Queen and Prince Edward to France.</a:t>
            </a:r>
          </a:p>
          <a:p>
            <a:r>
              <a:rPr lang="en-US" dirty="0"/>
              <a:t>The nobles ask for Spencer to be handed over; Edward is roused to fight them.</a:t>
            </a:r>
          </a:p>
          <a:p>
            <a:r>
              <a:rPr lang="en-US" dirty="0"/>
              <a:t>Edward captures many of the nobles.  Warwick and Lancaster are executed, Mortimer is imprisoned and Kent is admonished.</a:t>
            </a:r>
          </a:p>
          <a:p>
            <a:r>
              <a:rPr lang="en-US" dirty="0"/>
              <a:t>A messenger is sent to France to prevent the Queen from gathering support for herself.</a:t>
            </a:r>
          </a:p>
        </p:txBody>
      </p:sp>
    </p:spTree>
    <p:extLst>
      <p:ext uri="{BB962C8B-B14F-4D97-AF65-F5344CB8AC3E}">
        <p14:creationId xmlns:p14="http://schemas.microsoft.com/office/powerpoint/2010/main" val="156154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981AD0-72D6-8043-AA01-D47BAEAB768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2705E55-BFF1-D04E-8B12-79B8CBF269CC}"/>
              </a:ext>
            </a:extLst>
          </p:cNvPr>
          <p:cNvSpPr>
            <a:spLocks noGrp="1"/>
          </p:cNvSpPr>
          <p:nvPr>
            <p:ph idx="1"/>
          </p:nvPr>
        </p:nvSpPr>
        <p:spPr/>
        <p:txBody>
          <a:bodyPr/>
          <a:lstStyle/>
          <a:p>
            <a:r>
              <a:rPr lang="en-US" dirty="0"/>
              <a:t>Neutrality</a:t>
            </a:r>
          </a:p>
          <a:p>
            <a:r>
              <a:rPr lang="en-US" dirty="0"/>
              <a:t>Perspective</a:t>
            </a:r>
          </a:p>
          <a:p>
            <a:r>
              <a:rPr lang="en-US" dirty="0"/>
              <a:t>Blocking</a:t>
            </a:r>
          </a:p>
          <a:p>
            <a:r>
              <a:rPr lang="en-US" dirty="0"/>
              <a:t>Kent, Queen</a:t>
            </a:r>
          </a:p>
          <a:p>
            <a:pPr marL="0" indent="0">
              <a:buNone/>
            </a:pPr>
            <a:endParaRPr lang="en-US" dirty="0"/>
          </a:p>
        </p:txBody>
      </p:sp>
    </p:spTree>
    <p:extLst>
      <p:ext uri="{BB962C8B-B14F-4D97-AF65-F5344CB8AC3E}">
        <p14:creationId xmlns:p14="http://schemas.microsoft.com/office/powerpoint/2010/main" val="12683079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E73189-D462-574A-8F0A-AA2FA56E43EA}"/>
              </a:ext>
            </a:extLst>
          </p:cNvPr>
          <p:cNvSpPr>
            <a:spLocks noGrp="1"/>
          </p:cNvSpPr>
          <p:nvPr>
            <p:ph type="title"/>
          </p:nvPr>
        </p:nvSpPr>
        <p:spPr/>
        <p:txBody>
          <a:bodyPr/>
          <a:lstStyle/>
          <a:p>
            <a:r>
              <a:rPr lang="en-US" dirty="0"/>
              <a:t>Christopher Marlowe’s Life</a:t>
            </a:r>
          </a:p>
        </p:txBody>
      </p:sp>
      <p:sp>
        <p:nvSpPr>
          <p:cNvPr id="3" name="Content Placeholder 2">
            <a:extLst>
              <a:ext uri="{FF2B5EF4-FFF2-40B4-BE49-F238E27FC236}">
                <a16:creationId xmlns:a16="http://schemas.microsoft.com/office/drawing/2014/main" id="{DED0C593-C181-3347-8789-08E66951BF58}"/>
              </a:ext>
            </a:extLst>
          </p:cNvPr>
          <p:cNvSpPr>
            <a:spLocks noGrp="1"/>
          </p:cNvSpPr>
          <p:nvPr>
            <p:ph idx="1"/>
          </p:nvPr>
        </p:nvSpPr>
        <p:spPr/>
        <p:txBody>
          <a:bodyPr>
            <a:normAutofit/>
          </a:bodyPr>
          <a:lstStyle/>
          <a:p>
            <a:r>
              <a:rPr lang="en-US" dirty="0">
                <a:solidFill>
                  <a:srgbClr val="FF0000"/>
                </a:solidFill>
              </a:rPr>
              <a:t>1564    </a:t>
            </a:r>
            <a:r>
              <a:rPr lang="en-US" dirty="0"/>
              <a:t>Born in 1564 in Canterbury, son of a shoemaker</a:t>
            </a:r>
          </a:p>
          <a:p>
            <a:r>
              <a:rPr lang="en-US" dirty="0">
                <a:solidFill>
                  <a:srgbClr val="FF0000"/>
                </a:solidFill>
              </a:rPr>
              <a:t>1580’s  </a:t>
            </a:r>
            <a:r>
              <a:rPr lang="en-US" dirty="0"/>
              <a:t>Attended Cambridge on a scholarship </a:t>
            </a:r>
          </a:p>
          <a:p>
            <a:r>
              <a:rPr lang="en-US" dirty="0">
                <a:solidFill>
                  <a:srgbClr val="FF0000"/>
                </a:solidFill>
              </a:rPr>
              <a:t>1584    </a:t>
            </a:r>
            <a:r>
              <a:rPr lang="en-US" dirty="0"/>
              <a:t>Awarded his BA degree </a:t>
            </a:r>
          </a:p>
          <a:p>
            <a:r>
              <a:rPr lang="en-US" dirty="0">
                <a:solidFill>
                  <a:srgbClr val="FF0000"/>
                </a:solidFill>
              </a:rPr>
              <a:t>1587  </a:t>
            </a:r>
            <a:r>
              <a:rPr lang="en-US" dirty="0"/>
              <a:t>Awarded his MA degree after the Privy Council vouched for him </a:t>
            </a:r>
          </a:p>
          <a:p>
            <a:r>
              <a:rPr lang="en-US" dirty="0">
                <a:solidFill>
                  <a:srgbClr val="FF0000"/>
                </a:solidFill>
              </a:rPr>
              <a:t>1587   </a:t>
            </a:r>
            <a:r>
              <a:rPr lang="en-US" dirty="0"/>
              <a:t>First play (</a:t>
            </a:r>
            <a:r>
              <a:rPr lang="en-US" i="1" dirty="0"/>
              <a:t>Tamburlaine the Great</a:t>
            </a:r>
            <a:r>
              <a:rPr lang="en-US" dirty="0"/>
              <a:t>) probably performed</a:t>
            </a:r>
          </a:p>
          <a:p>
            <a:r>
              <a:rPr lang="en-US" dirty="0">
                <a:solidFill>
                  <a:srgbClr val="FF0000"/>
                </a:solidFill>
              </a:rPr>
              <a:t>1593   </a:t>
            </a:r>
            <a:r>
              <a:rPr lang="en-US" dirty="0"/>
              <a:t>Examined in relation to legal charges on May 20</a:t>
            </a:r>
          </a:p>
          <a:p>
            <a:r>
              <a:rPr lang="en-US" dirty="0">
                <a:solidFill>
                  <a:srgbClr val="FF0000"/>
                </a:solidFill>
              </a:rPr>
              <a:t>1593   </a:t>
            </a:r>
            <a:r>
              <a:rPr lang="en-US" dirty="0"/>
              <a:t>Killed in a fight at an inn in Deptford on May 30</a:t>
            </a:r>
          </a:p>
          <a:p>
            <a:r>
              <a:rPr lang="en-US" dirty="0">
                <a:solidFill>
                  <a:srgbClr val="FF0000"/>
                </a:solidFill>
              </a:rPr>
              <a:t>1593   </a:t>
            </a:r>
            <a:r>
              <a:rPr lang="en-US" dirty="0"/>
              <a:t>Accused by Thomas Kyd of heresy, treason and sodomy</a:t>
            </a:r>
          </a:p>
        </p:txBody>
      </p:sp>
    </p:spTree>
    <p:extLst>
      <p:ext uri="{BB962C8B-B14F-4D97-AF65-F5344CB8AC3E}">
        <p14:creationId xmlns:p14="http://schemas.microsoft.com/office/powerpoint/2010/main" val="2491348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B738E-7D8A-CA4C-BF9A-D38A9A805E5E}"/>
              </a:ext>
            </a:extLst>
          </p:cNvPr>
          <p:cNvSpPr>
            <a:spLocks noGrp="1"/>
          </p:cNvSpPr>
          <p:nvPr>
            <p:ph type="title"/>
          </p:nvPr>
        </p:nvSpPr>
        <p:spPr/>
        <p:txBody>
          <a:bodyPr/>
          <a:lstStyle/>
          <a:p>
            <a:r>
              <a:rPr lang="en-US" dirty="0"/>
              <a:t>Marlowe’s other works</a:t>
            </a:r>
            <a:br>
              <a:rPr lang="en-US" dirty="0"/>
            </a:br>
            <a:endParaRPr lang="en-US" dirty="0"/>
          </a:p>
        </p:txBody>
      </p:sp>
      <p:sp>
        <p:nvSpPr>
          <p:cNvPr id="3" name="Content Placeholder 2">
            <a:extLst>
              <a:ext uri="{FF2B5EF4-FFF2-40B4-BE49-F238E27FC236}">
                <a16:creationId xmlns:a16="http://schemas.microsoft.com/office/drawing/2014/main" id="{7B52CBC4-2A8C-0748-B2BB-4D611CC5A14C}"/>
              </a:ext>
            </a:extLst>
          </p:cNvPr>
          <p:cNvSpPr>
            <a:spLocks noGrp="1"/>
          </p:cNvSpPr>
          <p:nvPr>
            <p:ph idx="1"/>
          </p:nvPr>
        </p:nvSpPr>
        <p:spPr/>
        <p:txBody>
          <a:bodyPr/>
          <a:lstStyle/>
          <a:p>
            <a:r>
              <a:rPr lang="en-US" dirty="0"/>
              <a:t>Tamburlaine the Great, parts 1 and 2</a:t>
            </a:r>
          </a:p>
          <a:p>
            <a:r>
              <a:rPr lang="en-US" dirty="0"/>
              <a:t>The Jew of Malta</a:t>
            </a:r>
          </a:p>
          <a:p>
            <a:r>
              <a:rPr lang="en-US" dirty="0"/>
              <a:t>Dr. Faustus</a:t>
            </a:r>
          </a:p>
          <a:p>
            <a:r>
              <a:rPr lang="en-US" dirty="0"/>
              <a:t>Dido, Queen of Carthage</a:t>
            </a:r>
          </a:p>
          <a:p>
            <a:r>
              <a:rPr lang="en-US" dirty="0"/>
              <a:t>The Massacre at Paris</a:t>
            </a:r>
          </a:p>
          <a:p>
            <a:r>
              <a:rPr lang="en-US" dirty="0"/>
              <a:t>Translations and poetry</a:t>
            </a:r>
          </a:p>
          <a:p>
            <a:endParaRPr lang="en-US" dirty="0"/>
          </a:p>
        </p:txBody>
      </p:sp>
    </p:spTree>
    <p:extLst>
      <p:ext uri="{BB962C8B-B14F-4D97-AF65-F5344CB8AC3E}">
        <p14:creationId xmlns:p14="http://schemas.microsoft.com/office/powerpoint/2010/main" val="42265514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1C175-3BDB-D744-A169-FF15CD556E42}"/>
              </a:ext>
            </a:extLst>
          </p:cNvPr>
          <p:cNvSpPr>
            <a:spLocks noGrp="1"/>
          </p:cNvSpPr>
          <p:nvPr>
            <p:ph type="title"/>
          </p:nvPr>
        </p:nvSpPr>
        <p:spPr/>
        <p:txBody>
          <a:bodyPr/>
          <a:lstStyle/>
          <a:p>
            <a:endParaRPr lang="en-US" dirty="0"/>
          </a:p>
        </p:txBody>
      </p:sp>
      <p:pic>
        <p:nvPicPr>
          <p:cNvPr id="5" name="Content Placeholder 4" descr="A picture containing text, person&#10;&#10;Description automatically generated">
            <a:extLst>
              <a:ext uri="{FF2B5EF4-FFF2-40B4-BE49-F238E27FC236}">
                <a16:creationId xmlns:a16="http://schemas.microsoft.com/office/drawing/2014/main" id="{5B032216-A12D-0642-9D22-27613FF6F1E7}"/>
              </a:ext>
            </a:extLst>
          </p:cNvPr>
          <p:cNvPicPr>
            <a:picLocks noGrp="1" noChangeAspect="1"/>
          </p:cNvPicPr>
          <p:nvPr>
            <p:ph idx="1"/>
          </p:nvPr>
        </p:nvPicPr>
        <p:blipFill>
          <a:blip r:embed="rId2"/>
          <a:stretch>
            <a:fillRect/>
          </a:stretch>
        </p:blipFill>
        <p:spPr>
          <a:xfrm>
            <a:off x="3962400" y="874643"/>
            <a:ext cx="4373217" cy="5618232"/>
          </a:xfrm>
        </p:spPr>
      </p:pic>
    </p:spTree>
    <p:extLst>
      <p:ext uri="{BB962C8B-B14F-4D97-AF65-F5344CB8AC3E}">
        <p14:creationId xmlns:p14="http://schemas.microsoft.com/office/powerpoint/2010/main" val="1437094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4BEA-AD8F-FA49-B2C5-B73B9D55697F}"/>
              </a:ext>
            </a:extLst>
          </p:cNvPr>
          <p:cNvSpPr>
            <a:spLocks noGrp="1"/>
          </p:cNvSpPr>
          <p:nvPr>
            <p:ph type="title"/>
          </p:nvPr>
        </p:nvSpPr>
        <p:spPr/>
        <p:txBody>
          <a:bodyPr>
            <a:normAutofit/>
          </a:bodyPr>
          <a:lstStyle/>
          <a:p>
            <a:pPr algn="ctr"/>
            <a:r>
              <a:rPr lang="en-US" sz="3200" dirty="0"/>
              <a:t>Holinshed excerpt from 1587 edition (2.5.99-103)</a:t>
            </a:r>
          </a:p>
        </p:txBody>
      </p:sp>
      <p:pic>
        <p:nvPicPr>
          <p:cNvPr id="5" name="Content Placeholder 4" descr="Graphical user interface, text, application&#10;&#10;Description automatically generated">
            <a:extLst>
              <a:ext uri="{FF2B5EF4-FFF2-40B4-BE49-F238E27FC236}">
                <a16:creationId xmlns:a16="http://schemas.microsoft.com/office/drawing/2014/main" id="{4616F7DB-A9E5-AC47-B320-8663920A74FF}"/>
              </a:ext>
            </a:extLst>
          </p:cNvPr>
          <p:cNvPicPr>
            <a:picLocks noGrp="1" noChangeAspect="1"/>
          </p:cNvPicPr>
          <p:nvPr>
            <p:ph idx="1"/>
          </p:nvPr>
        </p:nvPicPr>
        <p:blipFill>
          <a:blip r:embed="rId2"/>
          <a:stretch>
            <a:fillRect/>
          </a:stretch>
        </p:blipFill>
        <p:spPr>
          <a:xfrm>
            <a:off x="3497284" y="1825625"/>
            <a:ext cx="5197431" cy="4351338"/>
          </a:xfrm>
        </p:spPr>
      </p:pic>
    </p:spTree>
    <p:extLst>
      <p:ext uri="{BB962C8B-B14F-4D97-AF65-F5344CB8AC3E}">
        <p14:creationId xmlns:p14="http://schemas.microsoft.com/office/powerpoint/2010/main" val="31024423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03E7C-512D-964F-B366-E00DD775D095}"/>
              </a:ext>
            </a:extLst>
          </p:cNvPr>
          <p:cNvSpPr>
            <a:spLocks noGrp="1"/>
          </p:cNvSpPr>
          <p:nvPr>
            <p:ph type="title"/>
          </p:nvPr>
        </p:nvSpPr>
        <p:spPr/>
        <p:txBody>
          <a:bodyPr>
            <a:normAutofit/>
          </a:bodyPr>
          <a:lstStyle/>
          <a:p>
            <a:pPr algn="ctr"/>
            <a:r>
              <a:rPr lang="en-US" sz="3600" dirty="0"/>
              <a:t>The George Inn, Southwark, London</a:t>
            </a:r>
          </a:p>
        </p:txBody>
      </p:sp>
      <p:pic>
        <p:nvPicPr>
          <p:cNvPr id="5" name="Content Placeholder 4" descr="A picture containing building, outdoor, house, town&#10;&#10;Description automatically generated">
            <a:extLst>
              <a:ext uri="{FF2B5EF4-FFF2-40B4-BE49-F238E27FC236}">
                <a16:creationId xmlns:a16="http://schemas.microsoft.com/office/drawing/2014/main" id="{0730AF85-C54D-424A-97E7-B4E9F1C79339}"/>
              </a:ext>
            </a:extLst>
          </p:cNvPr>
          <p:cNvPicPr>
            <a:picLocks noGrp="1" noChangeAspect="1"/>
          </p:cNvPicPr>
          <p:nvPr>
            <p:ph idx="1"/>
          </p:nvPr>
        </p:nvPicPr>
        <p:blipFill>
          <a:blip r:embed="rId2"/>
          <a:stretch>
            <a:fillRect/>
          </a:stretch>
        </p:blipFill>
        <p:spPr>
          <a:xfrm>
            <a:off x="1920240" y="1316737"/>
            <a:ext cx="8174736" cy="5176138"/>
          </a:xfrm>
        </p:spPr>
      </p:pic>
    </p:spTree>
    <p:extLst>
      <p:ext uri="{BB962C8B-B14F-4D97-AF65-F5344CB8AC3E}">
        <p14:creationId xmlns:p14="http://schemas.microsoft.com/office/powerpoint/2010/main" val="2690498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32B9F4-E8B4-284C-A2D4-B54EDADBE482}"/>
              </a:ext>
            </a:extLst>
          </p:cNvPr>
          <p:cNvSpPr>
            <a:spLocks noGrp="1"/>
          </p:cNvSpPr>
          <p:nvPr>
            <p:ph type="title"/>
          </p:nvPr>
        </p:nvSpPr>
        <p:spPr>
          <a:xfrm>
            <a:off x="786384" y="365125"/>
            <a:ext cx="10567416" cy="1325563"/>
          </a:xfrm>
        </p:spPr>
        <p:txBody>
          <a:bodyPr>
            <a:normAutofit/>
          </a:bodyPr>
          <a:lstStyle/>
          <a:p>
            <a:pPr algn="ctr"/>
            <a:r>
              <a:rPr lang="en-US" sz="3600" dirty="0"/>
              <a:t>The George Inn</a:t>
            </a:r>
          </a:p>
        </p:txBody>
      </p:sp>
      <p:pic>
        <p:nvPicPr>
          <p:cNvPr id="5" name="Content Placeholder 4" descr="A picture containing electronics, computer&#10;&#10;Description automatically generated">
            <a:extLst>
              <a:ext uri="{FF2B5EF4-FFF2-40B4-BE49-F238E27FC236}">
                <a16:creationId xmlns:a16="http://schemas.microsoft.com/office/drawing/2014/main" id="{2631E85C-E233-7645-91E0-B1E153053735}"/>
              </a:ext>
            </a:extLst>
          </p:cNvPr>
          <p:cNvPicPr>
            <a:picLocks noGrp="1" noChangeAspect="1"/>
          </p:cNvPicPr>
          <p:nvPr>
            <p:ph idx="1"/>
          </p:nvPr>
        </p:nvPicPr>
        <p:blipFill>
          <a:blip r:embed="rId2"/>
          <a:stretch>
            <a:fillRect/>
          </a:stretch>
        </p:blipFill>
        <p:spPr>
          <a:xfrm>
            <a:off x="3255264" y="1463040"/>
            <a:ext cx="5760720" cy="5029835"/>
          </a:xfrm>
        </p:spPr>
      </p:pic>
    </p:spTree>
    <p:extLst>
      <p:ext uri="{BB962C8B-B14F-4D97-AF65-F5344CB8AC3E}">
        <p14:creationId xmlns:p14="http://schemas.microsoft.com/office/powerpoint/2010/main" val="35895534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6F312-B699-4641-B319-A0F359982A67}"/>
              </a:ext>
            </a:extLst>
          </p:cNvPr>
          <p:cNvSpPr>
            <a:spLocks noGrp="1"/>
          </p:cNvSpPr>
          <p:nvPr>
            <p:ph type="title"/>
          </p:nvPr>
        </p:nvSpPr>
        <p:spPr>
          <a:xfrm>
            <a:off x="838200" y="365125"/>
            <a:ext cx="10515600" cy="860171"/>
          </a:xfrm>
        </p:spPr>
        <p:txBody>
          <a:bodyPr>
            <a:normAutofit/>
          </a:bodyPr>
          <a:lstStyle/>
          <a:p>
            <a:pPr algn="ctr"/>
            <a:r>
              <a:rPr lang="en-US" sz="3200" dirty="0"/>
              <a:t>Wanamaker Theatre at the Globe</a:t>
            </a:r>
          </a:p>
        </p:txBody>
      </p:sp>
      <p:pic>
        <p:nvPicPr>
          <p:cNvPr id="5" name="Content Placeholder 4" descr="A picture containing floor, indoor, hall, wood&#10;&#10;Description automatically generated">
            <a:extLst>
              <a:ext uri="{FF2B5EF4-FFF2-40B4-BE49-F238E27FC236}">
                <a16:creationId xmlns:a16="http://schemas.microsoft.com/office/drawing/2014/main" id="{08F82216-1CAA-7746-AF3F-78E45BE24C42}"/>
              </a:ext>
            </a:extLst>
          </p:cNvPr>
          <p:cNvPicPr>
            <a:picLocks noGrp="1" noChangeAspect="1"/>
          </p:cNvPicPr>
          <p:nvPr>
            <p:ph idx="1"/>
          </p:nvPr>
        </p:nvPicPr>
        <p:blipFill>
          <a:blip r:embed="rId2"/>
          <a:stretch>
            <a:fillRect/>
          </a:stretch>
        </p:blipFill>
        <p:spPr>
          <a:xfrm>
            <a:off x="1908313" y="1073426"/>
            <a:ext cx="8123583" cy="5618921"/>
          </a:xfrm>
        </p:spPr>
      </p:pic>
    </p:spTree>
    <p:extLst>
      <p:ext uri="{BB962C8B-B14F-4D97-AF65-F5344CB8AC3E}">
        <p14:creationId xmlns:p14="http://schemas.microsoft.com/office/powerpoint/2010/main" val="15435154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B5146-5F3F-244A-9F54-A3EBEB447735}"/>
              </a:ext>
            </a:extLst>
          </p:cNvPr>
          <p:cNvSpPr>
            <a:spLocks noGrp="1"/>
          </p:cNvSpPr>
          <p:nvPr>
            <p:ph type="title"/>
          </p:nvPr>
        </p:nvSpPr>
        <p:spPr/>
        <p:txBody>
          <a:bodyPr/>
          <a:lstStyle/>
          <a:p>
            <a:endParaRPr lang="en-US"/>
          </a:p>
        </p:txBody>
      </p:sp>
      <p:pic>
        <p:nvPicPr>
          <p:cNvPr id="5" name="Content Placeholder 4" descr="A picture containing building, outdoor, place of worship, people&#10;&#10;Description automatically generated">
            <a:extLst>
              <a:ext uri="{FF2B5EF4-FFF2-40B4-BE49-F238E27FC236}">
                <a16:creationId xmlns:a16="http://schemas.microsoft.com/office/drawing/2014/main" id="{5A32B088-9A94-4943-AE5D-502FE7161863}"/>
              </a:ext>
            </a:extLst>
          </p:cNvPr>
          <p:cNvPicPr>
            <a:picLocks noGrp="1" noChangeAspect="1"/>
          </p:cNvPicPr>
          <p:nvPr>
            <p:ph idx="1"/>
          </p:nvPr>
        </p:nvPicPr>
        <p:blipFill>
          <a:blip r:embed="rId2"/>
          <a:stretch>
            <a:fillRect/>
          </a:stretch>
        </p:blipFill>
        <p:spPr>
          <a:xfrm>
            <a:off x="2241755" y="855406"/>
            <a:ext cx="7787147" cy="5102942"/>
          </a:xfrm>
        </p:spPr>
      </p:pic>
    </p:spTree>
    <p:extLst>
      <p:ext uri="{BB962C8B-B14F-4D97-AF65-F5344CB8AC3E}">
        <p14:creationId xmlns:p14="http://schemas.microsoft.com/office/powerpoint/2010/main" val="3142234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76C1F-60A6-BE4F-B601-B0931113A58E}"/>
              </a:ext>
            </a:extLst>
          </p:cNvPr>
          <p:cNvSpPr>
            <a:spLocks noGrp="1"/>
          </p:cNvSpPr>
          <p:nvPr>
            <p:ph type="title"/>
          </p:nvPr>
        </p:nvSpPr>
        <p:spPr/>
        <p:txBody>
          <a:bodyPr/>
          <a:lstStyle/>
          <a:p>
            <a:endParaRPr lang="en-US"/>
          </a:p>
        </p:txBody>
      </p:sp>
      <p:pic>
        <p:nvPicPr>
          <p:cNvPr id="5" name="Content Placeholder 4" descr="A picture containing old&#10;&#10;Description automatically generated">
            <a:extLst>
              <a:ext uri="{FF2B5EF4-FFF2-40B4-BE49-F238E27FC236}">
                <a16:creationId xmlns:a16="http://schemas.microsoft.com/office/drawing/2014/main" id="{733D98A6-F1C9-0741-B5E4-CF8B57D314D5}"/>
              </a:ext>
            </a:extLst>
          </p:cNvPr>
          <p:cNvPicPr>
            <a:picLocks noGrp="1" noChangeAspect="1"/>
          </p:cNvPicPr>
          <p:nvPr>
            <p:ph idx="1"/>
          </p:nvPr>
        </p:nvPicPr>
        <p:blipFill>
          <a:blip r:embed="rId2"/>
          <a:stretch>
            <a:fillRect/>
          </a:stretch>
        </p:blipFill>
        <p:spPr>
          <a:xfrm>
            <a:off x="2123768" y="707923"/>
            <a:ext cx="7846142" cy="5486400"/>
          </a:xfrm>
        </p:spPr>
      </p:pic>
    </p:spTree>
    <p:extLst>
      <p:ext uri="{BB962C8B-B14F-4D97-AF65-F5344CB8AC3E}">
        <p14:creationId xmlns:p14="http://schemas.microsoft.com/office/powerpoint/2010/main" val="415038276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F7761-0922-124C-9B64-7BD9B0EF1E99}"/>
              </a:ext>
            </a:extLst>
          </p:cNvPr>
          <p:cNvSpPr>
            <a:spLocks noGrp="1"/>
          </p:cNvSpPr>
          <p:nvPr>
            <p:ph type="title"/>
          </p:nvPr>
        </p:nvSpPr>
        <p:spPr/>
        <p:txBody>
          <a:bodyPr/>
          <a:lstStyle/>
          <a:p>
            <a:endParaRPr lang="en-US"/>
          </a:p>
        </p:txBody>
      </p:sp>
      <p:pic>
        <p:nvPicPr>
          <p:cNvPr id="5" name="Content Placeholder 4" descr="A picture containing building, outdoor&#10;&#10;Description automatically generated">
            <a:extLst>
              <a:ext uri="{FF2B5EF4-FFF2-40B4-BE49-F238E27FC236}">
                <a16:creationId xmlns:a16="http://schemas.microsoft.com/office/drawing/2014/main" id="{76482196-7D28-AB42-8011-95062FC3F458}"/>
              </a:ext>
            </a:extLst>
          </p:cNvPr>
          <p:cNvPicPr>
            <a:picLocks noGrp="1" noChangeAspect="1"/>
          </p:cNvPicPr>
          <p:nvPr>
            <p:ph idx="1"/>
          </p:nvPr>
        </p:nvPicPr>
        <p:blipFill>
          <a:blip r:embed="rId2"/>
          <a:stretch>
            <a:fillRect/>
          </a:stretch>
        </p:blipFill>
        <p:spPr>
          <a:xfrm>
            <a:off x="1887795" y="766915"/>
            <a:ext cx="8583560" cy="5725959"/>
          </a:xfrm>
        </p:spPr>
      </p:pic>
    </p:spTree>
    <p:extLst>
      <p:ext uri="{BB962C8B-B14F-4D97-AF65-F5344CB8AC3E}">
        <p14:creationId xmlns:p14="http://schemas.microsoft.com/office/powerpoint/2010/main" val="2954067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6CEE-4901-B346-8E8C-0F4B9F07AAE7}"/>
              </a:ext>
            </a:extLst>
          </p:cNvPr>
          <p:cNvSpPr>
            <a:spLocks noGrp="1"/>
          </p:cNvSpPr>
          <p:nvPr>
            <p:ph type="title"/>
          </p:nvPr>
        </p:nvSpPr>
        <p:spPr/>
        <p:txBody>
          <a:bodyPr/>
          <a:lstStyle/>
          <a:p>
            <a:r>
              <a:rPr lang="en-US" dirty="0"/>
              <a:t>Week One</a:t>
            </a:r>
          </a:p>
        </p:txBody>
      </p:sp>
      <p:sp>
        <p:nvSpPr>
          <p:cNvPr id="3" name="Content Placeholder 2">
            <a:extLst>
              <a:ext uri="{FF2B5EF4-FFF2-40B4-BE49-F238E27FC236}">
                <a16:creationId xmlns:a16="http://schemas.microsoft.com/office/drawing/2014/main" id="{4DBE5646-B5E2-8B4C-BB01-EAC60F69AA6E}"/>
              </a:ext>
            </a:extLst>
          </p:cNvPr>
          <p:cNvSpPr>
            <a:spLocks noGrp="1"/>
          </p:cNvSpPr>
          <p:nvPr>
            <p:ph idx="1"/>
          </p:nvPr>
        </p:nvSpPr>
        <p:spPr/>
        <p:txBody>
          <a:bodyPr/>
          <a:lstStyle/>
          <a:p>
            <a:r>
              <a:rPr lang="en-US" dirty="0"/>
              <a:t>Introductions</a:t>
            </a:r>
          </a:p>
          <a:p>
            <a:r>
              <a:rPr lang="en-US" dirty="0"/>
              <a:t>Course overview</a:t>
            </a:r>
          </a:p>
          <a:p>
            <a:r>
              <a:rPr lang="en-US" dirty="0"/>
              <a:t>Act One work through</a:t>
            </a:r>
          </a:p>
          <a:p>
            <a:r>
              <a:rPr lang="en-US" dirty="0"/>
              <a:t>Video (28 minutes)</a:t>
            </a:r>
          </a:p>
        </p:txBody>
      </p:sp>
    </p:spTree>
    <p:extLst>
      <p:ext uri="{BB962C8B-B14F-4D97-AF65-F5344CB8AC3E}">
        <p14:creationId xmlns:p14="http://schemas.microsoft.com/office/powerpoint/2010/main" val="14552924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77AD9-E929-4541-8C24-6542A251FDA4}"/>
              </a:ext>
            </a:extLst>
          </p:cNvPr>
          <p:cNvSpPr>
            <a:spLocks noGrp="1"/>
          </p:cNvSpPr>
          <p:nvPr>
            <p:ph type="title"/>
          </p:nvPr>
        </p:nvSpPr>
        <p:spPr/>
        <p:txBody>
          <a:bodyPr/>
          <a:lstStyle/>
          <a:p>
            <a:endParaRPr lang="en-US"/>
          </a:p>
        </p:txBody>
      </p:sp>
      <p:pic>
        <p:nvPicPr>
          <p:cNvPr id="5" name="Content Placeholder 4" descr="A body of water with buildings along it&#10;&#10;Description automatically generated with medium confidence">
            <a:extLst>
              <a:ext uri="{FF2B5EF4-FFF2-40B4-BE49-F238E27FC236}">
                <a16:creationId xmlns:a16="http://schemas.microsoft.com/office/drawing/2014/main" id="{4F106975-6813-4D40-831E-0F01C5907D93}"/>
              </a:ext>
            </a:extLst>
          </p:cNvPr>
          <p:cNvPicPr>
            <a:picLocks noGrp="1" noChangeAspect="1"/>
          </p:cNvPicPr>
          <p:nvPr>
            <p:ph idx="1"/>
          </p:nvPr>
        </p:nvPicPr>
        <p:blipFill>
          <a:blip r:embed="rId2"/>
          <a:stretch>
            <a:fillRect/>
          </a:stretch>
        </p:blipFill>
        <p:spPr>
          <a:xfrm>
            <a:off x="2186609" y="834887"/>
            <a:ext cx="7938052" cy="5657988"/>
          </a:xfrm>
        </p:spPr>
      </p:pic>
    </p:spTree>
    <p:extLst>
      <p:ext uri="{BB962C8B-B14F-4D97-AF65-F5344CB8AC3E}">
        <p14:creationId xmlns:p14="http://schemas.microsoft.com/office/powerpoint/2010/main" val="24435478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F66891-B6FB-5F4A-8E19-E4DD064AD72F}"/>
              </a:ext>
            </a:extLst>
          </p:cNvPr>
          <p:cNvSpPr>
            <a:spLocks noGrp="1"/>
          </p:cNvSpPr>
          <p:nvPr>
            <p:ph type="title"/>
          </p:nvPr>
        </p:nvSpPr>
        <p:spPr/>
        <p:txBody>
          <a:bodyPr/>
          <a:lstStyle/>
          <a:p>
            <a:endParaRPr lang="en-US"/>
          </a:p>
        </p:txBody>
      </p:sp>
      <p:pic>
        <p:nvPicPr>
          <p:cNvPr id="5" name="Content Placeholder 4" descr="A group of people dancing&#10;&#10;Description automatically generated with medium confidence">
            <a:extLst>
              <a:ext uri="{FF2B5EF4-FFF2-40B4-BE49-F238E27FC236}">
                <a16:creationId xmlns:a16="http://schemas.microsoft.com/office/drawing/2014/main" id="{DC09FD97-1CED-5A43-B680-E08F954551DA}"/>
              </a:ext>
            </a:extLst>
          </p:cNvPr>
          <p:cNvPicPr>
            <a:picLocks noGrp="1" noChangeAspect="1"/>
          </p:cNvPicPr>
          <p:nvPr>
            <p:ph idx="1"/>
          </p:nvPr>
        </p:nvPicPr>
        <p:blipFill>
          <a:blip r:embed="rId2"/>
          <a:stretch>
            <a:fillRect/>
          </a:stretch>
        </p:blipFill>
        <p:spPr>
          <a:xfrm>
            <a:off x="1258957" y="365126"/>
            <a:ext cx="9289773" cy="6353726"/>
          </a:xfrm>
        </p:spPr>
      </p:pic>
    </p:spTree>
    <p:extLst>
      <p:ext uri="{BB962C8B-B14F-4D97-AF65-F5344CB8AC3E}">
        <p14:creationId xmlns:p14="http://schemas.microsoft.com/office/powerpoint/2010/main" val="31384846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C642-76DB-DF47-B5A2-CAF97D89E826}"/>
              </a:ext>
            </a:extLst>
          </p:cNvPr>
          <p:cNvSpPr>
            <a:spLocks noGrp="1"/>
          </p:cNvSpPr>
          <p:nvPr>
            <p:ph type="title"/>
          </p:nvPr>
        </p:nvSpPr>
        <p:spPr/>
        <p:txBody>
          <a:bodyPr/>
          <a:lstStyle/>
          <a:p>
            <a:r>
              <a:rPr lang="en-US" dirty="0"/>
              <a:t>Act Four</a:t>
            </a:r>
          </a:p>
        </p:txBody>
      </p:sp>
      <p:sp>
        <p:nvSpPr>
          <p:cNvPr id="3" name="Content Placeholder 2">
            <a:extLst>
              <a:ext uri="{FF2B5EF4-FFF2-40B4-BE49-F238E27FC236}">
                <a16:creationId xmlns:a16="http://schemas.microsoft.com/office/drawing/2014/main" id="{F346E6A1-601A-F242-835B-4D580D76FFBC}"/>
              </a:ext>
            </a:extLst>
          </p:cNvPr>
          <p:cNvSpPr>
            <a:spLocks noGrp="1"/>
          </p:cNvSpPr>
          <p:nvPr>
            <p:ph idx="1"/>
          </p:nvPr>
        </p:nvSpPr>
        <p:spPr/>
        <p:txBody>
          <a:bodyPr/>
          <a:lstStyle/>
          <a:p>
            <a:r>
              <a:rPr lang="en-US" dirty="0"/>
              <a:t>Mortimer escapes from the Tower and heads to France with Kent.</a:t>
            </a:r>
          </a:p>
          <a:p>
            <a:r>
              <a:rPr lang="en-US" dirty="0"/>
              <a:t>In France, Prince Edward suggests reconciliation. The Queen gets help from Hainault as Kent and Mortimer arrive.</a:t>
            </a:r>
          </a:p>
          <a:p>
            <a:r>
              <a:rPr lang="en-US" dirty="0"/>
              <a:t>Edward learns that the nobles have been executed as ordered, and that Mortimer, Kent, the Prince and the Queen are together in France.</a:t>
            </a:r>
          </a:p>
        </p:txBody>
      </p:sp>
    </p:spTree>
    <p:extLst>
      <p:ext uri="{BB962C8B-B14F-4D97-AF65-F5344CB8AC3E}">
        <p14:creationId xmlns:p14="http://schemas.microsoft.com/office/powerpoint/2010/main" val="33338278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5607E-FEBE-DA4B-AA47-B59630246F1A}"/>
              </a:ext>
            </a:extLst>
          </p:cNvPr>
          <p:cNvSpPr>
            <a:spLocks noGrp="1"/>
          </p:cNvSpPr>
          <p:nvPr>
            <p:ph type="title"/>
          </p:nvPr>
        </p:nvSpPr>
        <p:spPr/>
        <p:txBody>
          <a:bodyPr/>
          <a:lstStyle/>
          <a:p>
            <a:r>
              <a:rPr lang="en-US" dirty="0"/>
              <a:t>More of Act Four</a:t>
            </a:r>
          </a:p>
        </p:txBody>
      </p:sp>
      <p:sp>
        <p:nvSpPr>
          <p:cNvPr id="3" name="Content Placeholder 2">
            <a:extLst>
              <a:ext uri="{FF2B5EF4-FFF2-40B4-BE49-F238E27FC236}">
                <a16:creationId xmlns:a16="http://schemas.microsoft.com/office/drawing/2014/main" id="{BD01E679-1F34-6643-BD46-E9CDFABBDC24}"/>
              </a:ext>
            </a:extLst>
          </p:cNvPr>
          <p:cNvSpPr>
            <a:spLocks noGrp="1"/>
          </p:cNvSpPr>
          <p:nvPr>
            <p:ph idx="1"/>
          </p:nvPr>
        </p:nvSpPr>
        <p:spPr/>
        <p:txBody>
          <a:bodyPr/>
          <a:lstStyle/>
          <a:p>
            <a:r>
              <a:rPr lang="en-US" dirty="0"/>
              <a:t>The Queen and her retinue return to England to save it, as Mortimer says, from Edward’s flatterers. </a:t>
            </a:r>
          </a:p>
          <a:p>
            <a:r>
              <a:rPr lang="en-US" dirty="0"/>
              <a:t>Spencer and </a:t>
            </a:r>
            <a:r>
              <a:rPr lang="en-US" dirty="0" err="1"/>
              <a:t>Baldock</a:t>
            </a:r>
            <a:r>
              <a:rPr lang="en-US" dirty="0"/>
              <a:t> counsel Edward to flee. Kent has a change of heart. Old Spencer is captured; Mortimer orders his execution. Spencer, </a:t>
            </a:r>
            <a:r>
              <a:rPr lang="en-US" dirty="0" err="1"/>
              <a:t>Baldock</a:t>
            </a:r>
            <a:r>
              <a:rPr lang="en-US" dirty="0"/>
              <a:t> and Edward flee towards Ireland.</a:t>
            </a:r>
          </a:p>
          <a:p>
            <a:r>
              <a:rPr lang="en-US" dirty="0"/>
              <a:t>Edward and his retinue are in an abbey.  Edward gets introspective, kind of. They are captured.</a:t>
            </a:r>
          </a:p>
          <a:p>
            <a:endParaRPr lang="en-US" dirty="0"/>
          </a:p>
        </p:txBody>
      </p:sp>
    </p:spTree>
    <p:extLst>
      <p:ext uri="{BB962C8B-B14F-4D97-AF65-F5344CB8AC3E}">
        <p14:creationId xmlns:p14="http://schemas.microsoft.com/office/powerpoint/2010/main" val="168771018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11DEC-5DF8-8A49-8148-FD4274945097}"/>
              </a:ext>
            </a:extLst>
          </p:cNvPr>
          <p:cNvSpPr>
            <a:spLocks noGrp="1"/>
          </p:cNvSpPr>
          <p:nvPr>
            <p:ph type="title"/>
          </p:nvPr>
        </p:nvSpPr>
        <p:spPr/>
        <p:txBody>
          <a:bodyPr/>
          <a:lstStyle/>
          <a:p>
            <a:r>
              <a:rPr lang="en-US" dirty="0"/>
              <a:t>Week Four</a:t>
            </a:r>
          </a:p>
        </p:txBody>
      </p:sp>
      <p:sp>
        <p:nvSpPr>
          <p:cNvPr id="3" name="Content Placeholder 2">
            <a:extLst>
              <a:ext uri="{FF2B5EF4-FFF2-40B4-BE49-F238E27FC236}">
                <a16:creationId xmlns:a16="http://schemas.microsoft.com/office/drawing/2014/main" id="{81C831C7-E3DB-C64A-9A7D-9373F3DE09EA}"/>
              </a:ext>
            </a:extLst>
          </p:cNvPr>
          <p:cNvSpPr>
            <a:spLocks noGrp="1"/>
          </p:cNvSpPr>
          <p:nvPr>
            <p:ph idx="1"/>
          </p:nvPr>
        </p:nvSpPr>
        <p:spPr/>
        <p:txBody>
          <a:bodyPr/>
          <a:lstStyle/>
          <a:p>
            <a:r>
              <a:rPr lang="en-US" dirty="0"/>
              <a:t>Summary of Act Four</a:t>
            </a:r>
          </a:p>
          <a:p>
            <a:r>
              <a:rPr lang="en-US" dirty="0"/>
              <a:t>Two videos and/or DRG script work</a:t>
            </a:r>
          </a:p>
          <a:p>
            <a:r>
              <a:rPr lang="en-US" dirty="0"/>
              <a:t>Read through of lines from Act Four</a:t>
            </a:r>
          </a:p>
        </p:txBody>
      </p:sp>
    </p:spTree>
    <p:extLst>
      <p:ext uri="{BB962C8B-B14F-4D97-AF65-F5344CB8AC3E}">
        <p14:creationId xmlns:p14="http://schemas.microsoft.com/office/powerpoint/2010/main" val="12549339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F5C4E-A802-FF4F-BCE0-B10999A60443}"/>
              </a:ext>
            </a:extLst>
          </p:cNvPr>
          <p:cNvSpPr>
            <a:spLocks noGrp="1"/>
          </p:cNvSpPr>
          <p:nvPr>
            <p:ph type="title"/>
          </p:nvPr>
        </p:nvSpPr>
        <p:spPr/>
        <p:txBody>
          <a:bodyPr/>
          <a:lstStyle/>
          <a:p>
            <a:r>
              <a:rPr lang="en-US" dirty="0"/>
              <a:t>Week Five</a:t>
            </a:r>
          </a:p>
        </p:txBody>
      </p:sp>
      <p:sp>
        <p:nvSpPr>
          <p:cNvPr id="3" name="Content Placeholder 2">
            <a:extLst>
              <a:ext uri="{FF2B5EF4-FFF2-40B4-BE49-F238E27FC236}">
                <a16:creationId xmlns:a16="http://schemas.microsoft.com/office/drawing/2014/main" id="{28306B71-EF25-CC4E-99DB-DAA850B3DBAB}"/>
              </a:ext>
            </a:extLst>
          </p:cNvPr>
          <p:cNvSpPr>
            <a:spLocks noGrp="1"/>
          </p:cNvSpPr>
          <p:nvPr>
            <p:ph idx="1"/>
          </p:nvPr>
        </p:nvSpPr>
        <p:spPr/>
        <p:txBody>
          <a:bodyPr/>
          <a:lstStyle/>
          <a:p>
            <a:r>
              <a:rPr lang="en-US" dirty="0"/>
              <a:t>Work through Act Five, Scenes 1-3</a:t>
            </a:r>
          </a:p>
          <a:p>
            <a:r>
              <a:rPr lang="en-US" dirty="0"/>
              <a:t>Video of scenes</a:t>
            </a:r>
          </a:p>
          <a:p>
            <a:r>
              <a:rPr lang="en-US" dirty="0"/>
              <a:t>Greenblatt and map videos</a:t>
            </a:r>
          </a:p>
          <a:p>
            <a:endParaRPr lang="en-US" dirty="0"/>
          </a:p>
        </p:txBody>
      </p:sp>
    </p:spTree>
    <p:extLst>
      <p:ext uri="{BB962C8B-B14F-4D97-AF65-F5344CB8AC3E}">
        <p14:creationId xmlns:p14="http://schemas.microsoft.com/office/powerpoint/2010/main" val="4462732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8D5809-059A-DB4F-BFDB-47352AF3EDD8}"/>
              </a:ext>
            </a:extLst>
          </p:cNvPr>
          <p:cNvSpPr>
            <a:spLocks noGrp="1"/>
          </p:cNvSpPr>
          <p:nvPr>
            <p:ph type="title"/>
          </p:nvPr>
        </p:nvSpPr>
        <p:spPr/>
        <p:txBody>
          <a:bodyPr/>
          <a:lstStyle/>
          <a:p>
            <a:r>
              <a:rPr lang="en-US" dirty="0"/>
              <a:t>Act Five, Scenes 1-3 summary</a:t>
            </a:r>
          </a:p>
        </p:txBody>
      </p:sp>
      <p:sp>
        <p:nvSpPr>
          <p:cNvPr id="3" name="Content Placeholder 2">
            <a:extLst>
              <a:ext uri="{FF2B5EF4-FFF2-40B4-BE49-F238E27FC236}">
                <a16:creationId xmlns:a16="http://schemas.microsoft.com/office/drawing/2014/main" id="{FA26DA00-31D5-D041-9F04-7677FE3B36BC}"/>
              </a:ext>
            </a:extLst>
          </p:cNvPr>
          <p:cNvSpPr>
            <a:spLocks noGrp="1"/>
          </p:cNvSpPr>
          <p:nvPr>
            <p:ph idx="1"/>
          </p:nvPr>
        </p:nvSpPr>
        <p:spPr/>
        <p:txBody>
          <a:bodyPr/>
          <a:lstStyle/>
          <a:p>
            <a:r>
              <a:rPr lang="en-US" dirty="0"/>
              <a:t>Edward talks with Leicester and Winchester and hands over the crown.</a:t>
            </a:r>
          </a:p>
          <a:p>
            <a:r>
              <a:rPr lang="en-US" dirty="0"/>
              <a:t>Mortimer wishes to be installed as protector of Edward III.</a:t>
            </a:r>
          </a:p>
          <a:p>
            <a:r>
              <a:rPr lang="en-US" dirty="0"/>
              <a:t>He commands that Edward II be handed over to </a:t>
            </a:r>
            <a:r>
              <a:rPr lang="en-US" dirty="0" err="1"/>
              <a:t>Matrevis</a:t>
            </a:r>
            <a:r>
              <a:rPr lang="en-US" dirty="0"/>
              <a:t> and Gurney.</a:t>
            </a:r>
          </a:p>
          <a:p>
            <a:r>
              <a:rPr lang="en-US" dirty="0"/>
              <a:t>The Queen dissembles.</a:t>
            </a:r>
          </a:p>
          <a:p>
            <a:r>
              <a:rPr lang="en-US" dirty="0"/>
              <a:t>Mortimer takes charge of Edward III.</a:t>
            </a:r>
          </a:p>
          <a:p>
            <a:r>
              <a:rPr lang="en-US" dirty="0" err="1"/>
              <a:t>Matrevis</a:t>
            </a:r>
            <a:r>
              <a:rPr lang="en-US" dirty="0"/>
              <a:t> and Gurney are with Edward II at Kenilworth Castle. When Kent visits, they imprison him.</a:t>
            </a:r>
          </a:p>
          <a:p>
            <a:endParaRPr lang="en-US" dirty="0"/>
          </a:p>
        </p:txBody>
      </p:sp>
    </p:spTree>
    <p:extLst>
      <p:ext uri="{BB962C8B-B14F-4D97-AF65-F5344CB8AC3E}">
        <p14:creationId xmlns:p14="http://schemas.microsoft.com/office/powerpoint/2010/main" val="29587400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9C210-F5C3-104E-A8CA-CA7DFA2A6943}"/>
              </a:ext>
            </a:extLst>
          </p:cNvPr>
          <p:cNvSpPr>
            <a:spLocks noGrp="1"/>
          </p:cNvSpPr>
          <p:nvPr>
            <p:ph type="title"/>
          </p:nvPr>
        </p:nvSpPr>
        <p:spPr/>
        <p:txBody>
          <a:bodyPr/>
          <a:lstStyle/>
          <a:p>
            <a:r>
              <a:rPr lang="en-US" dirty="0"/>
              <a:t>Critical commentary (1)</a:t>
            </a:r>
          </a:p>
        </p:txBody>
      </p:sp>
      <p:sp>
        <p:nvSpPr>
          <p:cNvPr id="3" name="Content Placeholder 2">
            <a:extLst>
              <a:ext uri="{FF2B5EF4-FFF2-40B4-BE49-F238E27FC236}">
                <a16:creationId xmlns:a16="http://schemas.microsoft.com/office/drawing/2014/main" id="{99D11B4F-EB0C-554F-972D-4ECC825411EF}"/>
              </a:ext>
            </a:extLst>
          </p:cNvPr>
          <p:cNvSpPr>
            <a:spLocks noGrp="1"/>
          </p:cNvSpPr>
          <p:nvPr>
            <p:ph idx="1"/>
          </p:nvPr>
        </p:nvSpPr>
        <p:spPr/>
        <p:txBody>
          <a:bodyPr>
            <a:normAutofit fontScale="92500"/>
          </a:bodyPr>
          <a:lstStyle/>
          <a:p>
            <a:r>
              <a:rPr lang="en-US" dirty="0"/>
              <a:t>Marlowe’s use of the concept of de </a:t>
            </a:r>
            <a:r>
              <a:rPr lang="en-US" dirty="0" err="1"/>
              <a:t>casibus</a:t>
            </a:r>
            <a:r>
              <a:rPr lang="en-US" dirty="0"/>
              <a:t> from Boccaccio’s </a:t>
            </a:r>
            <a:r>
              <a:rPr lang="en-US" i="1" dirty="0"/>
              <a:t>De </a:t>
            </a:r>
            <a:r>
              <a:rPr lang="en-US" i="1" dirty="0" err="1"/>
              <a:t>Casibus</a:t>
            </a:r>
            <a:r>
              <a:rPr lang="en-US" i="1" dirty="0"/>
              <a:t> </a:t>
            </a:r>
            <a:r>
              <a:rPr lang="en-US" i="1" dirty="0" err="1"/>
              <a:t>Virorum</a:t>
            </a:r>
            <a:r>
              <a:rPr lang="en-US" i="1" dirty="0"/>
              <a:t> </a:t>
            </a:r>
            <a:r>
              <a:rPr lang="en-US" i="1" dirty="0" err="1"/>
              <a:t>Illustrium</a:t>
            </a:r>
            <a:r>
              <a:rPr lang="en-US" dirty="0"/>
              <a:t>; the Wheel of Fortune </a:t>
            </a:r>
          </a:p>
          <a:p>
            <a:r>
              <a:rPr lang="en-US" dirty="0"/>
              <a:t>Marlowe is able to create characters that change and adapt; the “long-suffering wife and brave patriot” of the beginning are hardly recognizable as the “traitor and adulteress” of the ending.</a:t>
            </a:r>
          </a:p>
          <a:p>
            <a:r>
              <a:rPr lang="en-US" dirty="0"/>
              <a:t>The ends of tragedy and history are entirely fused as Edward’s sins are sins of government, the crisis he faces is a political one, and his disaster is not merely death but the loss of his crown and the ruin of his kingdom.</a:t>
            </a:r>
          </a:p>
          <a:p>
            <a:r>
              <a:rPr lang="en-US" dirty="0"/>
              <a:t>                          </a:t>
            </a:r>
          </a:p>
          <a:p>
            <a:pPr marL="0" indent="0">
              <a:buNone/>
            </a:pPr>
            <a:r>
              <a:rPr lang="en-US" dirty="0"/>
              <a:t>                                      Irving Ribner</a:t>
            </a:r>
          </a:p>
        </p:txBody>
      </p:sp>
    </p:spTree>
    <p:extLst>
      <p:ext uri="{BB962C8B-B14F-4D97-AF65-F5344CB8AC3E}">
        <p14:creationId xmlns:p14="http://schemas.microsoft.com/office/powerpoint/2010/main" val="42388715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FC12F-9B60-F042-9CEE-83BB0CEB7A85}"/>
              </a:ext>
            </a:extLst>
          </p:cNvPr>
          <p:cNvSpPr>
            <a:spLocks noGrp="1"/>
          </p:cNvSpPr>
          <p:nvPr>
            <p:ph type="title"/>
          </p:nvPr>
        </p:nvSpPr>
        <p:spPr/>
        <p:txBody>
          <a:bodyPr/>
          <a:lstStyle/>
          <a:p>
            <a:r>
              <a:rPr lang="en-US" dirty="0"/>
              <a:t>Critical commentary (2)</a:t>
            </a:r>
          </a:p>
        </p:txBody>
      </p:sp>
      <p:sp>
        <p:nvSpPr>
          <p:cNvPr id="3" name="Content Placeholder 2">
            <a:extLst>
              <a:ext uri="{FF2B5EF4-FFF2-40B4-BE49-F238E27FC236}">
                <a16:creationId xmlns:a16="http://schemas.microsoft.com/office/drawing/2014/main" id="{3A31C92E-520F-944A-B867-DBB0E4EE778D}"/>
              </a:ext>
            </a:extLst>
          </p:cNvPr>
          <p:cNvSpPr>
            <a:spLocks noGrp="1"/>
          </p:cNvSpPr>
          <p:nvPr>
            <p:ph idx="1"/>
          </p:nvPr>
        </p:nvSpPr>
        <p:spPr/>
        <p:txBody>
          <a:bodyPr>
            <a:normAutofit lnSpcReduction="10000"/>
          </a:bodyPr>
          <a:lstStyle/>
          <a:p>
            <a:pPr marL="0" indent="0">
              <a:buNone/>
            </a:pPr>
            <a:r>
              <a:rPr lang="en-US" dirty="0"/>
              <a:t>“Marlowe seems to have regarded the drama’s participation in such a system—an admonitory fiction upholding a moral order—with a blend of obsessive fascination and contemptuous loathing.” (202)</a:t>
            </a:r>
          </a:p>
          <a:p>
            <a:pPr marL="0" indent="0">
              <a:buNone/>
            </a:pPr>
            <a:r>
              <a:rPr lang="en-US" dirty="0"/>
              <a:t>Marlowe’s heroes “take courage from the absurdity of their enterprise, a murderous, </a:t>
            </a:r>
            <a:r>
              <a:rPr lang="en-US" i="1" dirty="0"/>
              <a:t>(seductive) </a:t>
            </a:r>
            <a:r>
              <a:rPr lang="en-US" dirty="0"/>
              <a:t>self-destructive , supremely eloquent, playful courage</a:t>
            </a:r>
            <a:r>
              <a:rPr lang="en-US" i="1" dirty="0"/>
              <a:t>…(which) </a:t>
            </a:r>
            <a:r>
              <a:rPr lang="en-US" dirty="0"/>
              <a:t>manifests itself as…delight in role-playing, entire absorption in the game at hand and consequent indifference to what lies outside the boundaries of the game</a:t>
            </a:r>
            <a:r>
              <a:rPr lang="en-US" i="1" dirty="0"/>
              <a:t>…(and)</a:t>
            </a:r>
            <a:r>
              <a:rPr lang="en-US" dirty="0"/>
              <a:t>extreme but disciplined aggression.”      (220)</a:t>
            </a:r>
          </a:p>
          <a:p>
            <a:pPr marL="0" indent="0">
              <a:buNone/>
            </a:pPr>
            <a:endParaRPr lang="en-US" dirty="0"/>
          </a:p>
          <a:p>
            <a:pPr marL="0" indent="0">
              <a:buNone/>
            </a:pPr>
            <a:r>
              <a:rPr lang="en-US" dirty="0"/>
              <a:t>Stephen Greenblatt in </a:t>
            </a:r>
            <a:r>
              <a:rPr lang="en-US" i="1" dirty="0"/>
              <a:t>Renaissance Self-Fashioning</a:t>
            </a:r>
          </a:p>
        </p:txBody>
      </p:sp>
    </p:spTree>
    <p:extLst>
      <p:ext uri="{BB962C8B-B14F-4D97-AF65-F5344CB8AC3E}">
        <p14:creationId xmlns:p14="http://schemas.microsoft.com/office/powerpoint/2010/main" val="14087073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FD72A-61BE-E445-A5DC-3309A482E4C3}"/>
              </a:ext>
            </a:extLst>
          </p:cNvPr>
          <p:cNvSpPr>
            <a:spLocks noGrp="1"/>
          </p:cNvSpPr>
          <p:nvPr>
            <p:ph type="title"/>
          </p:nvPr>
        </p:nvSpPr>
        <p:spPr/>
        <p:txBody>
          <a:bodyPr/>
          <a:lstStyle/>
          <a:p>
            <a:r>
              <a:rPr lang="en-US" dirty="0"/>
              <a:t>Critical commentary (3)</a:t>
            </a:r>
          </a:p>
        </p:txBody>
      </p:sp>
      <p:sp>
        <p:nvSpPr>
          <p:cNvPr id="3" name="Content Placeholder 2">
            <a:extLst>
              <a:ext uri="{FF2B5EF4-FFF2-40B4-BE49-F238E27FC236}">
                <a16:creationId xmlns:a16="http://schemas.microsoft.com/office/drawing/2014/main" id="{FFF755F1-224B-A84C-9BFD-B2CAFD5312AA}"/>
              </a:ext>
            </a:extLst>
          </p:cNvPr>
          <p:cNvSpPr>
            <a:spLocks noGrp="1"/>
          </p:cNvSpPr>
          <p:nvPr>
            <p:ph idx="1"/>
          </p:nvPr>
        </p:nvSpPr>
        <p:spPr/>
        <p:txBody>
          <a:bodyPr/>
          <a:lstStyle/>
          <a:p>
            <a:r>
              <a:rPr lang="en-US" i="1" dirty="0"/>
              <a:t>Edward II </a:t>
            </a:r>
            <a:r>
              <a:rPr lang="en-US" dirty="0"/>
              <a:t>is drawn with historic truth, but without much dramatic effect.  The management of the plot is feeble and desultory; little interest is excited in the various turns of fate; the characters are too worthless, have too little energy, and their punishment is, in general, too well deserved, to excite our commiseration.</a:t>
            </a:r>
          </a:p>
          <a:p>
            <a:r>
              <a:rPr lang="en-US" dirty="0"/>
              <a:t>William Hazlitt quoted in </a:t>
            </a:r>
            <a:r>
              <a:rPr lang="en-US" i="1" dirty="0"/>
              <a:t>Text and Performance: Tamburlaine and Edward II</a:t>
            </a:r>
            <a:r>
              <a:rPr lang="en-US" dirty="0"/>
              <a:t>, ed. by George L. </a:t>
            </a:r>
            <a:r>
              <a:rPr lang="en-US" dirty="0" err="1"/>
              <a:t>Geckle</a:t>
            </a:r>
            <a:endParaRPr lang="en-US" dirty="0"/>
          </a:p>
        </p:txBody>
      </p:sp>
    </p:spTree>
    <p:extLst>
      <p:ext uri="{BB962C8B-B14F-4D97-AF65-F5344CB8AC3E}">
        <p14:creationId xmlns:p14="http://schemas.microsoft.com/office/powerpoint/2010/main" val="1722133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E57E7-27FE-0748-B2BA-5623CD19DB5C}"/>
              </a:ext>
            </a:extLst>
          </p:cNvPr>
          <p:cNvSpPr>
            <a:spLocks noGrp="1"/>
          </p:cNvSpPr>
          <p:nvPr>
            <p:ph type="title"/>
          </p:nvPr>
        </p:nvSpPr>
        <p:spPr/>
        <p:txBody>
          <a:bodyPr/>
          <a:lstStyle/>
          <a:p>
            <a:r>
              <a:rPr lang="en-US" dirty="0"/>
              <a:t>Act One, Scene One</a:t>
            </a:r>
          </a:p>
        </p:txBody>
      </p:sp>
      <p:sp>
        <p:nvSpPr>
          <p:cNvPr id="3" name="Content Placeholder 2">
            <a:extLst>
              <a:ext uri="{FF2B5EF4-FFF2-40B4-BE49-F238E27FC236}">
                <a16:creationId xmlns:a16="http://schemas.microsoft.com/office/drawing/2014/main" id="{868FECD6-3B0D-C846-85A8-E65C90E6A4B0}"/>
              </a:ext>
            </a:extLst>
          </p:cNvPr>
          <p:cNvSpPr>
            <a:spLocks noGrp="1"/>
          </p:cNvSpPr>
          <p:nvPr>
            <p:ph idx="1"/>
          </p:nvPr>
        </p:nvSpPr>
        <p:spPr/>
        <p:txBody>
          <a:bodyPr/>
          <a:lstStyle/>
          <a:p>
            <a:r>
              <a:rPr lang="en-US" dirty="0" err="1"/>
              <a:t>Gaveston</a:t>
            </a:r>
            <a:r>
              <a:rPr lang="en-US" dirty="0"/>
              <a:t>, Edward II’s dear friend,  is recalled from France upon the death of Edward I, who had exiled him. </a:t>
            </a:r>
            <a:r>
              <a:rPr lang="en-US" dirty="0" err="1"/>
              <a:t>Gaveston</a:t>
            </a:r>
            <a:r>
              <a:rPr lang="en-US" dirty="0"/>
              <a:t> imagines being back with the man who is now king and the entertainments they will enjoy. </a:t>
            </a:r>
          </a:p>
          <a:p>
            <a:r>
              <a:rPr lang="en-US" dirty="0"/>
              <a:t>The nobles challenge </a:t>
            </a:r>
            <a:r>
              <a:rPr lang="en-US" dirty="0" err="1"/>
              <a:t>Gaveston’s</a:t>
            </a:r>
            <a:r>
              <a:rPr lang="en-US" dirty="0"/>
              <a:t> return as a breaking of the oath made to Edward I to keep </a:t>
            </a:r>
            <a:r>
              <a:rPr lang="en-US" dirty="0" err="1"/>
              <a:t>Gaveston</a:t>
            </a:r>
            <a:r>
              <a:rPr lang="en-US" dirty="0"/>
              <a:t> away from Edward II. Kent, the King’s brother, stands up for the King.</a:t>
            </a:r>
          </a:p>
          <a:p>
            <a:r>
              <a:rPr lang="en-US" dirty="0" err="1"/>
              <a:t>Gaveston</a:t>
            </a:r>
            <a:r>
              <a:rPr lang="en-US" dirty="0"/>
              <a:t> and Edward are reunited; Edward lavishly rewards </a:t>
            </a:r>
            <a:r>
              <a:rPr lang="en-US" dirty="0" err="1"/>
              <a:t>Gaveston</a:t>
            </a:r>
            <a:r>
              <a:rPr lang="en-US" dirty="0"/>
              <a:t>. Kent cautions the King to be moderate.</a:t>
            </a:r>
          </a:p>
          <a:p>
            <a:r>
              <a:rPr lang="en-US" dirty="0"/>
              <a:t>The Bishop of Coventry appears, is apprehended, and his assets given to </a:t>
            </a:r>
            <a:r>
              <a:rPr lang="en-US" dirty="0" err="1"/>
              <a:t>Gaveston</a:t>
            </a:r>
            <a:r>
              <a:rPr lang="en-US" dirty="0"/>
              <a:t>.</a:t>
            </a:r>
          </a:p>
        </p:txBody>
      </p:sp>
    </p:spTree>
    <p:extLst>
      <p:ext uri="{BB962C8B-B14F-4D97-AF65-F5344CB8AC3E}">
        <p14:creationId xmlns:p14="http://schemas.microsoft.com/office/powerpoint/2010/main" val="396354309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56582-D123-F84F-A6E5-EA4B5B1AF5FE}"/>
              </a:ext>
            </a:extLst>
          </p:cNvPr>
          <p:cNvSpPr>
            <a:spLocks noGrp="1"/>
          </p:cNvSpPr>
          <p:nvPr>
            <p:ph type="title"/>
          </p:nvPr>
        </p:nvSpPr>
        <p:spPr/>
        <p:txBody>
          <a:bodyPr/>
          <a:lstStyle/>
          <a:p>
            <a:r>
              <a:rPr lang="en-US" dirty="0"/>
              <a:t>Critical commentary (4)</a:t>
            </a:r>
          </a:p>
        </p:txBody>
      </p:sp>
      <p:sp>
        <p:nvSpPr>
          <p:cNvPr id="3" name="Content Placeholder 2">
            <a:extLst>
              <a:ext uri="{FF2B5EF4-FFF2-40B4-BE49-F238E27FC236}">
                <a16:creationId xmlns:a16="http://schemas.microsoft.com/office/drawing/2014/main" id="{47E3FDB2-BF75-5941-8EA5-2DE74F2476CC}"/>
              </a:ext>
            </a:extLst>
          </p:cNvPr>
          <p:cNvSpPr>
            <a:spLocks noGrp="1"/>
          </p:cNvSpPr>
          <p:nvPr>
            <p:ph idx="1"/>
          </p:nvPr>
        </p:nvSpPr>
        <p:spPr/>
        <p:txBody>
          <a:bodyPr/>
          <a:lstStyle/>
          <a:p>
            <a:r>
              <a:rPr lang="en-US" dirty="0"/>
              <a:t>(The deposition scene is) as much finer in tragic effect and poetic quality as it is shorter and less elaborate than the corresponding scene in Shakespeare’s </a:t>
            </a:r>
            <a:r>
              <a:rPr lang="en-US" i="1" dirty="0"/>
              <a:t>King Richard II</a:t>
            </a:r>
            <a:r>
              <a:rPr lang="en-US" dirty="0"/>
              <a:t>. The terror of the death-scene undoubtedly rises into horror; but this horror is with skillful simplicity of treatment preserved from passing into disgust…</a:t>
            </a:r>
          </a:p>
          <a:p>
            <a:r>
              <a:rPr lang="en-US" dirty="0"/>
              <a:t>Nor was any great writer’s influence upon his fellows more utterly and unmixedly an influence for good.</a:t>
            </a:r>
          </a:p>
          <a:p>
            <a:r>
              <a:rPr lang="en-US" dirty="0"/>
              <a:t>Algernon Swinburne quoted in </a:t>
            </a:r>
            <a:r>
              <a:rPr lang="en-US" dirty="0" err="1"/>
              <a:t>Geckle</a:t>
            </a:r>
            <a:endParaRPr lang="en-US" dirty="0"/>
          </a:p>
        </p:txBody>
      </p:sp>
    </p:spTree>
    <p:extLst>
      <p:ext uri="{BB962C8B-B14F-4D97-AF65-F5344CB8AC3E}">
        <p14:creationId xmlns:p14="http://schemas.microsoft.com/office/powerpoint/2010/main" val="32319255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29337-71F2-6843-97B5-CFDAC4CB2CE9}"/>
              </a:ext>
            </a:extLst>
          </p:cNvPr>
          <p:cNvSpPr>
            <a:spLocks noGrp="1"/>
          </p:cNvSpPr>
          <p:nvPr>
            <p:ph type="title"/>
          </p:nvPr>
        </p:nvSpPr>
        <p:spPr/>
        <p:txBody>
          <a:bodyPr/>
          <a:lstStyle/>
          <a:p>
            <a:r>
              <a:rPr lang="en-US" dirty="0"/>
              <a:t>Critical commentary (5)</a:t>
            </a:r>
          </a:p>
        </p:txBody>
      </p:sp>
      <p:sp>
        <p:nvSpPr>
          <p:cNvPr id="3" name="Content Placeholder 2">
            <a:extLst>
              <a:ext uri="{FF2B5EF4-FFF2-40B4-BE49-F238E27FC236}">
                <a16:creationId xmlns:a16="http://schemas.microsoft.com/office/drawing/2014/main" id="{F8E2B4D9-D435-264A-A59E-F79A446A7427}"/>
              </a:ext>
            </a:extLst>
          </p:cNvPr>
          <p:cNvSpPr>
            <a:spLocks noGrp="1"/>
          </p:cNvSpPr>
          <p:nvPr>
            <p:ph idx="1"/>
          </p:nvPr>
        </p:nvSpPr>
        <p:spPr/>
        <p:txBody>
          <a:bodyPr/>
          <a:lstStyle/>
          <a:p>
            <a:r>
              <a:rPr lang="en-US" dirty="0"/>
              <a:t>It is characteristic of Marlowe to convert all he touches to beauty: the dull impassivity of Edward in captivity becomes in his hands a gentle enduring of adversity; the notorious fondness for </a:t>
            </a:r>
            <a:r>
              <a:rPr lang="en-US" dirty="0" err="1"/>
              <a:t>favourites</a:t>
            </a:r>
            <a:r>
              <a:rPr lang="en-US" dirty="0"/>
              <a:t>, bluntly set down by this historian as perversion, becomes a not unbeautiful love-story against a dark background of storm and danger.</a:t>
            </a:r>
          </a:p>
          <a:p>
            <a:r>
              <a:rPr lang="en-US" dirty="0"/>
              <a:t>…while he lives, he is the keystone of the State and cannot be released from his position. The situation is one for which there is no remedy and in which the destruction of the victim is inevitable.</a:t>
            </a:r>
          </a:p>
          <a:p>
            <a:r>
              <a:rPr lang="en-US" dirty="0"/>
              <a:t>U.M. Ellis-Fermor quoted in </a:t>
            </a:r>
            <a:r>
              <a:rPr lang="en-US" dirty="0" err="1"/>
              <a:t>Geckle</a:t>
            </a:r>
            <a:endParaRPr lang="en-US" dirty="0"/>
          </a:p>
        </p:txBody>
      </p:sp>
    </p:spTree>
    <p:extLst>
      <p:ext uri="{BB962C8B-B14F-4D97-AF65-F5344CB8AC3E}">
        <p14:creationId xmlns:p14="http://schemas.microsoft.com/office/powerpoint/2010/main" val="6431455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CAA6A-3929-7A49-932E-F3D1616B8FD6}"/>
              </a:ext>
            </a:extLst>
          </p:cNvPr>
          <p:cNvSpPr>
            <a:spLocks noGrp="1"/>
          </p:cNvSpPr>
          <p:nvPr>
            <p:ph type="title"/>
          </p:nvPr>
        </p:nvSpPr>
        <p:spPr/>
        <p:txBody>
          <a:bodyPr/>
          <a:lstStyle/>
          <a:p>
            <a:r>
              <a:rPr lang="en-US" dirty="0"/>
              <a:t>Critical commentary (6)</a:t>
            </a:r>
          </a:p>
        </p:txBody>
      </p:sp>
      <p:sp>
        <p:nvSpPr>
          <p:cNvPr id="3" name="Content Placeholder 2">
            <a:extLst>
              <a:ext uri="{FF2B5EF4-FFF2-40B4-BE49-F238E27FC236}">
                <a16:creationId xmlns:a16="http://schemas.microsoft.com/office/drawing/2014/main" id="{726FFE0D-6FF5-9D47-A735-8B9A6CFD889C}"/>
              </a:ext>
            </a:extLst>
          </p:cNvPr>
          <p:cNvSpPr>
            <a:spLocks noGrp="1"/>
          </p:cNvSpPr>
          <p:nvPr>
            <p:ph idx="1"/>
          </p:nvPr>
        </p:nvSpPr>
        <p:spPr/>
        <p:txBody>
          <a:bodyPr/>
          <a:lstStyle/>
          <a:p>
            <a:r>
              <a:rPr lang="en-US" dirty="0"/>
              <a:t>The proud but weak King, though at first an unattractive character, finally gains our sympathy because he is a severely flawed individual whose intense suffering demands our compassion. Edward becomes fully human (and wins back some of the dignity he carelessly loses early in the play) only through experiencing great misery and gradually realizing the value of his lost kingship.  Despite his cruelty to Isabella and his self-indulgent antics with </a:t>
            </a:r>
            <a:r>
              <a:rPr lang="en-US" dirty="0" err="1"/>
              <a:t>Gaveston</a:t>
            </a:r>
            <a:r>
              <a:rPr lang="en-US" dirty="0"/>
              <a:t>, it is his agony that makes the greatest impact on us.</a:t>
            </a:r>
          </a:p>
          <a:p>
            <a:endParaRPr lang="en-US" dirty="0"/>
          </a:p>
          <a:p>
            <a:r>
              <a:rPr lang="en-US" dirty="0"/>
              <a:t>Charles G. </a:t>
            </a:r>
            <a:r>
              <a:rPr lang="en-US" dirty="0" err="1"/>
              <a:t>Masinton</a:t>
            </a:r>
            <a:r>
              <a:rPr lang="en-US" dirty="0"/>
              <a:t> in </a:t>
            </a:r>
            <a:r>
              <a:rPr lang="en-US" dirty="0" err="1"/>
              <a:t>Geckle</a:t>
            </a:r>
            <a:endParaRPr lang="en-US" dirty="0"/>
          </a:p>
        </p:txBody>
      </p:sp>
    </p:spTree>
    <p:extLst>
      <p:ext uri="{BB962C8B-B14F-4D97-AF65-F5344CB8AC3E}">
        <p14:creationId xmlns:p14="http://schemas.microsoft.com/office/powerpoint/2010/main" val="23344090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764AB-11D3-A745-8D23-EB0DD09CBAEA}"/>
              </a:ext>
            </a:extLst>
          </p:cNvPr>
          <p:cNvSpPr>
            <a:spLocks noGrp="1"/>
          </p:cNvSpPr>
          <p:nvPr>
            <p:ph type="title"/>
          </p:nvPr>
        </p:nvSpPr>
        <p:spPr/>
        <p:txBody>
          <a:bodyPr/>
          <a:lstStyle/>
          <a:p>
            <a:r>
              <a:rPr lang="en-US" dirty="0"/>
              <a:t>Week Six</a:t>
            </a:r>
          </a:p>
        </p:txBody>
      </p:sp>
      <p:sp>
        <p:nvSpPr>
          <p:cNvPr id="3" name="Content Placeholder 2">
            <a:extLst>
              <a:ext uri="{FF2B5EF4-FFF2-40B4-BE49-F238E27FC236}">
                <a16:creationId xmlns:a16="http://schemas.microsoft.com/office/drawing/2014/main" id="{8CD9051F-91FF-0A49-9867-B2ECDC44EBE3}"/>
              </a:ext>
            </a:extLst>
          </p:cNvPr>
          <p:cNvSpPr>
            <a:spLocks noGrp="1"/>
          </p:cNvSpPr>
          <p:nvPr>
            <p:ph idx="1"/>
          </p:nvPr>
        </p:nvSpPr>
        <p:spPr/>
        <p:txBody>
          <a:bodyPr/>
          <a:lstStyle/>
          <a:p>
            <a:r>
              <a:rPr lang="en-US" dirty="0"/>
              <a:t>Summary of Act Five so far</a:t>
            </a:r>
          </a:p>
          <a:p>
            <a:r>
              <a:rPr lang="en-US" dirty="0"/>
              <a:t>Read through of Act Five, Scenes 4-6</a:t>
            </a:r>
          </a:p>
          <a:p>
            <a:r>
              <a:rPr lang="en-US" dirty="0"/>
              <a:t>Comparison of </a:t>
            </a:r>
            <a:r>
              <a:rPr lang="en-US" i="1" dirty="0"/>
              <a:t>Edward II </a:t>
            </a:r>
            <a:r>
              <a:rPr lang="en-US" dirty="0"/>
              <a:t>and </a:t>
            </a:r>
            <a:r>
              <a:rPr lang="en-US" i="1" dirty="0"/>
              <a:t>Richard II</a:t>
            </a:r>
          </a:p>
          <a:p>
            <a:r>
              <a:rPr lang="en-US" dirty="0"/>
              <a:t>Video of end of play</a:t>
            </a:r>
          </a:p>
          <a:p>
            <a:endParaRPr lang="en-US" dirty="0"/>
          </a:p>
        </p:txBody>
      </p:sp>
    </p:spTree>
    <p:extLst>
      <p:ext uri="{BB962C8B-B14F-4D97-AF65-F5344CB8AC3E}">
        <p14:creationId xmlns:p14="http://schemas.microsoft.com/office/powerpoint/2010/main" val="105531225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1B3F0-E7B6-E741-95D1-F18AEB4B625D}"/>
              </a:ext>
            </a:extLst>
          </p:cNvPr>
          <p:cNvSpPr>
            <a:spLocks noGrp="1"/>
          </p:cNvSpPr>
          <p:nvPr>
            <p:ph type="title"/>
          </p:nvPr>
        </p:nvSpPr>
        <p:spPr/>
        <p:txBody>
          <a:bodyPr/>
          <a:lstStyle/>
          <a:p>
            <a:r>
              <a:rPr lang="en-US" dirty="0"/>
              <a:t>Act Five, Scenes 4-6</a:t>
            </a:r>
          </a:p>
        </p:txBody>
      </p:sp>
      <p:sp>
        <p:nvSpPr>
          <p:cNvPr id="3" name="Content Placeholder 2">
            <a:extLst>
              <a:ext uri="{FF2B5EF4-FFF2-40B4-BE49-F238E27FC236}">
                <a16:creationId xmlns:a16="http://schemas.microsoft.com/office/drawing/2014/main" id="{66C10AAF-5E9C-0C4C-A5A3-6ACC91B62AEF}"/>
              </a:ext>
            </a:extLst>
          </p:cNvPr>
          <p:cNvSpPr>
            <a:spLocks noGrp="1"/>
          </p:cNvSpPr>
          <p:nvPr>
            <p:ph idx="1"/>
          </p:nvPr>
        </p:nvSpPr>
        <p:spPr/>
        <p:txBody>
          <a:bodyPr>
            <a:normAutofit lnSpcReduction="10000"/>
          </a:bodyPr>
          <a:lstStyle/>
          <a:p>
            <a:r>
              <a:rPr lang="en-US" dirty="0"/>
              <a:t>Mortimer writes an ambiguous message and hires </a:t>
            </a:r>
            <a:r>
              <a:rPr lang="en-US" dirty="0" err="1"/>
              <a:t>Lightborn</a:t>
            </a:r>
            <a:r>
              <a:rPr lang="en-US" dirty="0"/>
              <a:t> to kill Edward II.</a:t>
            </a:r>
          </a:p>
          <a:p>
            <a:r>
              <a:rPr lang="en-US" dirty="0"/>
              <a:t>Kent is brought to Mortimer who condemns him to death.</a:t>
            </a:r>
          </a:p>
          <a:p>
            <a:r>
              <a:rPr lang="en-US" dirty="0"/>
              <a:t>The Queen dissembles.</a:t>
            </a:r>
          </a:p>
          <a:p>
            <a:r>
              <a:rPr lang="en-US" dirty="0" err="1"/>
              <a:t>Lightborn</a:t>
            </a:r>
            <a:r>
              <a:rPr lang="en-US" dirty="0"/>
              <a:t> arrives to murder Edward II; </a:t>
            </a:r>
            <a:r>
              <a:rPr lang="en-US" dirty="0" err="1"/>
              <a:t>Matrevis</a:t>
            </a:r>
            <a:r>
              <a:rPr lang="en-US" dirty="0"/>
              <a:t> and Gurney assist him and then kill him.</a:t>
            </a:r>
          </a:p>
          <a:p>
            <a:r>
              <a:rPr lang="en-US" dirty="0" err="1"/>
              <a:t>Matrevis</a:t>
            </a:r>
            <a:r>
              <a:rPr lang="en-US" dirty="0"/>
              <a:t> repents, and Gurney has written a guilty letter which Edward III receives.</a:t>
            </a:r>
          </a:p>
          <a:p>
            <a:r>
              <a:rPr lang="en-US" dirty="0"/>
              <a:t>Edward III takes charge, exiles his mother and has Mortimer beheaded. (He goes on to rule for 50 years.) The End. </a:t>
            </a:r>
          </a:p>
        </p:txBody>
      </p:sp>
    </p:spTree>
    <p:extLst>
      <p:ext uri="{BB962C8B-B14F-4D97-AF65-F5344CB8AC3E}">
        <p14:creationId xmlns:p14="http://schemas.microsoft.com/office/powerpoint/2010/main" val="5544211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3CD94-DE57-BA4E-B47F-25ACC07806DF}"/>
              </a:ext>
            </a:extLst>
          </p:cNvPr>
          <p:cNvSpPr>
            <a:spLocks noGrp="1"/>
          </p:cNvSpPr>
          <p:nvPr>
            <p:ph type="title"/>
          </p:nvPr>
        </p:nvSpPr>
        <p:spPr/>
        <p:txBody>
          <a:bodyPr/>
          <a:lstStyle/>
          <a:p>
            <a:r>
              <a:rPr lang="en-US" dirty="0"/>
              <a:t>      Edward II                           Richard II</a:t>
            </a:r>
          </a:p>
        </p:txBody>
      </p:sp>
      <p:sp>
        <p:nvSpPr>
          <p:cNvPr id="4" name="Content Placeholder 3">
            <a:extLst>
              <a:ext uri="{FF2B5EF4-FFF2-40B4-BE49-F238E27FC236}">
                <a16:creationId xmlns:a16="http://schemas.microsoft.com/office/drawing/2014/main" id="{5256A6E9-57CF-5648-878F-E8B7A7E3F3D1}"/>
              </a:ext>
            </a:extLst>
          </p:cNvPr>
          <p:cNvSpPr>
            <a:spLocks noGrp="1"/>
          </p:cNvSpPr>
          <p:nvPr>
            <p:ph sz="half" idx="1"/>
          </p:nvPr>
        </p:nvSpPr>
        <p:spPr/>
        <p:txBody>
          <a:bodyPr/>
          <a:lstStyle/>
          <a:p>
            <a:r>
              <a:rPr lang="en-US" dirty="0"/>
              <a:t>5.1.8-9 The griefs of private men are soon allayed/But not of kings.</a:t>
            </a:r>
          </a:p>
          <a:p>
            <a:endParaRPr lang="en-US" dirty="0"/>
          </a:p>
          <a:p>
            <a:endParaRPr lang="en-US" dirty="0"/>
          </a:p>
        </p:txBody>
      </p:sp>
      <p:sp>
        <p:nvSpPr>
          <p:cNvPr id="5" name="Content Placeholder 4">
            <a:extLst>
              <a:ext uri="{FF2B5EF4-FFF2-40B4-BE49-F238E27FC236}">
                <a16:creationId xmlns:a16="http://schemas.microsoft.com/office/drawing/2014/main" id="{30FCAA73-8EB5-9F4A-8E66-7FD0C3359787}"/>
              </a:ext>
            </a:extLst>
          </p:cNvPr>
          <p:cNvSpPr>
            <a:spLocks noGrp="1"/>
          </p:cNvSpPr>
          <p:nvPr>
            <p:ph sz="half" idx="2"/>
          </p:nvPr>
        </p:nvSpPr>
        <p:spPr/>
        <p:txBody>
          <a:bodyPr/>
          <a:lstStyle/>
          <a:p>
            <a:r>
              <a:rPr lang="en-US" dirty="0"/>
              <a:t>4.1.200-202  My crown I am, but still my griefs are mine./You may my glories and my state depose/But not my griefs; still am I king of those.</a:t>
            </a:r>
          </a:p>
        </p:txBody>
      </p:sp>
    </p:spTree>
    <p:extLst>
      <p:ext uri="{BB962C8B-B14F-4D97-AF65-F5344CB8AC3E}">
        <p14:creationId xmlns:p14="http://schemas.microsoft.com/office/powerpoint/2010/main" val="3233543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FE171-3633-804D-BF87-1301B68FEBB7}"/>
              </a:ext>
            </a:extLst>
          </p:cNvPr>
          <p:cNvSpPr>
            <a:spLocks noGrp="1"/>
          </p:cNvSpPr>
          <p:nvPr>
            <p:ph type="title"/>
          </p:nvPr>
        </p:nvSpPr>
        <p:spPr/>
        <p:txBody>
          <a:bodyPr/>
          <a:lstStyle/>
          <a:p>
            <a:r>
              <a:rPr lang="en-US" dirty="0"/>
              <a:t>    Edward II                          Richard II</a:t>
            </a:r>
          </a:p>
        </p:txBody>
      </p:sp>
      <p:sp>
        <p:nvSpPr>
          <p:cNvPr id="3" name="Content Placeholder 2">
            <a:extLst>
              <a:ext uri="{FF2B5EF4-FFF2-40B4-BE49-F238E27FC236}">
                <a16:creationId xmlns:a16="http://schemas.microsoft.com/office/drawing/2014/main" id="{CC39D0AE-10CF-7140-AAD6-33F45DA52324}"/>
              </a:ext>
            </a:extLst>
          </p:cNvPr>
          <p:cNvSpPr>
            <a:spLocks noGrp="1"/>
          </p:cNvSpPr>
          <p:nvPr>
            <p:ph sz="half" idx="1"/>
          </p:nvPr>
        </p:nvSpPr>
        <p:spPr/>
        <p:txBody>
          <a:bodyPr/>
          <a:lstStyle/>
          <a:p>
            <a:r>
              <a:rPr lang="en-US" dirty="0"/>
              <a:t>5.1.9-14  But when the imperial lion’s flesh is gored,/He rends and tears it with his wrathful paw,/And highly scorning that the lowly earth/Should drink his blood, mounts up into the air. </a:t>
            </a:r>
          </a:p>
        </p:txBody>
      </p:sp>
      <p:sp>
        <p:nvSpPr>
          <p:cNvPr id="4" name="Content Placeholder 3">
            <a:extLst>
              <a:ext uri="{FF2B5EF4-FFF2-40B4-BE49-F238E27FC236}">
                <a16:creationId xmlns:a16="http://schemas.microsoft.com/office/drawing/2014/main" id="{EB7E032B-AAB6-D84F-B1D9-FA8549271764}"/>
              </a:ext>
            </a:extLst>
          </p:cNvPr>
          <p:cNvSpPr>
            <a:spLocks noGrp="1"/>
          </p:cNvSpPr>
          <p:nvPr>
            <p:ph sz="half" idx="2"/>
          </p:nvPr>
        </p:nvSpPr>
        <p:spPr/>
        <p:txBody>
          <a:bodyPr/>
          <a:lstStyle/>
          <a:p>
            <a:r>
              <a:rPr lang="en-US" dirty="0"/>
              <a:t>5.1.29-31 The lion dying </a:t>
            </a:r>
            <a:r>
              <a:rPr lang="en-US" dirty="0" err="1"/>
              <a:t>thrusteth</a:t>
            </a:r>
            <a:r>
              <a:rPr lang="en-US" dirty="0"/>
              <a:t> forth his paw/And wounds the earth, if nothing else, with rage/To be o’er-powered…</a:t>
            </a:r>
          </a:p>
          <a:p>
            <a:r>
              <a:rPr lang="en-US" dirty="0"/>
              <a:t>5.5.112-115  …Exton, thy fierce hand/Hath, with the King’s blood stained the King’s own land./Mount, mount my soul. Thy seat is up on high. </a:t>
            </a:r>
          </a:p>
        </p:txBody>
      </p:sp>
    </p:spTree>
    <p:extLst>
      <p:ext uri="{BB962C8B-B14F-4D97-AF65-F5344CB8AC3E}">
        <p14:creationId xmlns:p14="http://schemas.microsoft.com/office/powerpoint/2010/main" val="71367739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16319-690E-7945-B289-2B1D48B8FFA1}"/>
              </a:ext>
            </a:extLst>
          </p:cNvPr>
          <p:cNvSpPr>
            <a:spLocks noGrp="1"/>
          </p:cNvSpPr>
          <p:nvPr>
            <p:ph type="title"/>
          </p:nvPr>
        </p:nvSpPr>
        <p:spPr/>
        <p:txBody>
          <a:bodyPr/>
          <a:lstStyle/>
          <a:p>
            <a:r>
              <a:rPr lang="en-US" dirty="0"/>
              <a:t>      Edward II                         Richard II</a:t>
            </a:r>
          </a:p>
        </p:txBody>
      </p:sp>
      <p:sp>
        <p:nvSpPr>
          <p:cNvPr id="3" name="Content Placeholder 2">
            <a:extLst>
              <a:ext uri="{FF2B5EF4-FFF2-40B4-BE49-F238E27FC236}">
                <a16:creationId xmlns:a16="http://schemas.microsoft.com/office/drawing/2014/main" id="{89B43375-B99A-4E4A-AF12-2F957C622CC1}"/>
              </a:ext>
            </a:extLst>
          </p:cNvPr>
          <p:cNvSpPr>
            <a:spLocks noGrp="1"/>
          </p:cNvSpPr>
          <p:nvPr>
            <p:ph sz="half" idx="1"/>
          </p:nvPr>
        </p:nvSpPr>
        <p:spPr/>
        <p:txBody>
          <a:bodyPr/>
          <a:lstStyle/>
          <a:p>
            <a:r>
              <a:rPr lang="en-US" dirty="0"/>
              <a:t>5.1.26-27  But what are kings when regiment is gone,/But perfect shadows in a sunshine day?</a:t>
            </a:r>
          </a:p>
        </p:txBody>
      </p:sp>
      <p:sp>
        <p:nvSpPr>
          <p:cNvPr id="4" name="Content Placeholder 3">
            <a:extLst>
              <a:ext uri="{FF2B5EF4-FFF2-40B4-BE49-F238E27FC236}">
                <a16:creationId xmlns:a16="http://schemas.microsoft.com/office/drawing/2014/main" id="{54A32E2A-8B8C-024F-ABDF-4EEC99F48058}"/>
              </a:ext>
            </a:extLst>
          </p:cNvPr>
          <p:cNvSpPr>
            <a:spLocks noGrp="1"/>
          </p:cNvSpPr>
          <p:nvPr>
            <p:ph sz="half" idx="2"/>
          </p:nvPr>
        </p:nvSpPr>
        <p:spPr/>
        <p:txBody>
          <a:bodyPr/>
          <a:lstStyle/>
          <a:p>
            <a:r>
              <a:rPr lang="en-US" dirty="0"/>
              <a:t>4.1.29-30  God save King Henry, unkinged Richard says,/And send him many years of sunshine days.  </a:t>
            </a:r>
          </a:p>
        </p:txBody>
      </p:sp>
    </p:spTree>
    <p:extLst>
      <p:ext uri="{BB962C8B-B14F-4D97-AF65-F5344CB8AC3E}">
        <p14:creationId xmlns:p14="http://schemas.microsoft.com/office/powerpoint/2010/main" val="81907442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56603-BF4F-E44B-9F38-8EF773915BC9}"/>
              </a:ext>
            </a:extLst>
          </p:cNvPr>
          <p:cNvSpPr>
            <a:spLocks noGrp="1"/>
          </p:cNvSpPr>
          <p:nvPr>
            <p:ph type="title"/>
          </p:nvPr>
        </p:nvSpPr>
        <p:spPr/>
        <p:txBody>
          <a:bodyPr/>
          <a:lstStyle/>
          <a:p>
            <a:r>
              <a:rPr lang="en-US" dirty="0"/>
              <a:t>    Edward II                             Richard II</a:t>
            </a:r>
          </a:p>
        </p:txBody>
      </p:sp>
      <p:sp>
        <p:nvSpPr>
          <p:cNvPr id="3" name="Content Placeholder 2">
            <a:extLst>
              <a:ext uri="{FF2B5EF4-FFF2-40B4-BE49-F238E27FC236}">
                <a16:creationId xmlns:a16="http://schemas.microsoft.com/office/drawing/2014/main" id="{4CBED378-B8B5-6443-BE3B-A88F03A78872}"/>
              </a:ext>
            </a:extLst>
          </p:cNvPr>
          <p:cNvSpPr>
            <a:spLocks noGrp="1"/>
          </p:cNvSpPr>
          <p:nvPr>
            <p:ph sz="half" idx="1"/>
          </p:nvPr>
        </p:nvSpPr>
        <p:spPr/>
        <p:txBody>
          <a:bodyPr/>
          <a:lstStyle/>
          <a:p>
            <a:r>
              <a:rPr lang="en-US" dirty="0"/>
              <a:t>4.6.82 Must! ‘Tis somewhat hard, when kings must go.</a:t>
            </a:r>
          </a:p>
        </p:txBody>
      </p:sp>
      <p:sp>
        <p:nvSpPr>
          <p:cNvPr id="4" name="Content Placeholder 3">
            <a:extLst>
              <a:ext uri="{FF2B5EF4-FFF2-40B4-BE49-F238E27FC236}">
                <a16:creationId xmlns:a16="http://schemas.microsoft.com/office/drawing/2014/main" id="{2EA4C40C-83F0-4044-A86D-80017D5368AA}"/>
              </a:ext>
            </a:extLst>
          </p:cNvPr>
          <p:cNvSpPr>
            <a:spLocks noGrp="1"/>
          </p:cNvSpPr>
          <p:nvPr>
            <p:ph sz="half" idx="2"/>
          </p:nvPr>
        </p:nvSpPr>
        <p:spPr/>
        <p:txBody>
          <a:bodyPr/>
          <a:lstStyle/>
          <a:p>
            <a:r>
              <a:rPr lang="en-US" dirty="0"/>
              <a:t>3.3.214-218  Cousin, I am too young to be your father,/Though you are old enough to be my heir./What you will have I’ll give, and willing, too,/For do we must what force will have us do./Set on towards London, cousin, is it so?/...Then I must not say no.</a:t>
            </a:r>
          </a:p>
        </p:txBody>
      </p:sp>
    </p:spTree>
    <p:extLst>
      <p:ext uri="{BB962C8B-B14F-4D97-AF65-F5344CB8AC3E}">
        <p14:creationId xmlns:p14="http://schemas.microsoft.com/office/powerpoint/2010/main" val="15084315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719C3-7A01-2843-840B-6142028AF783}"/>
              </a:ext>
            </a:extLst>
          </p:cNvPr>
          <p:cNvSpPr>
            <a:spLocks noGrp="1"/>
          </p:cNvSpPr>
          <p:nvPr>
            <p:ph type="title"/>
          </p:nvPr>
        </p:nvSpPr>
        <p:spPr/>
        <p:txBody>
          <a:bodyPr>
            <a:normAutofit/>
          </a:bodyPr>
          <a:lstStyle/>
          <a:p>
            <a:r>
              <a:rPr lang="en-US" sz="2400" dirty="0"/>
              <a:t>Richard II 4.1.170-208</a:t>
            </a:r>
          </a:p>
        </p:txBody>
      </p:sp>
      <p:sp>
        <p:nvSpPr>
          <p:cNvPr id="3" name="Content Placeholder 2">
            <a:extLst>
              <a:ext uri="{FF2B5EF4-FFF2-40B4-BE49-F238E27FC236}">
                <a16:creationId xmlns:a16="http://schemas.microsoft.com/office/drawing/2014/main" id="{B0EBDD79-E9E8-8A4A-B440-6E95097D41E2}"/>
              </a:ext>
            </a:extLst>
          </p:cNvPr>
          <p:cNvSpPr>
            <a:spLocks noGrp="1"/>
          </p:cNvSpPr>
          <p:nvPr>
            <p:ph sz="half" idx="1"/>
          </p:nvPr>
        </p:nvSpPr>
        <p:spPr>
          <a:xfrm>
            <a:off x="838200" y="1286934"/>
            <a:ext cx="5181600" cy="5205942"/>
          </a:xfrm>
        </p:spPr>
        <p:txBody>
          <a:bodyPr>
            <a:normAutofit fontScale="47500" lnSpcReduction="20000"/>
          </a:bodyPr>
          <a:lstStyle/>
          <a:p>
            <a:r>
              <a:rPr lang="en-US" b="1" dirty="0"/>
              <a:t>KING RICHARD II  </a:t>
            </a:r>
            <a:r>
              <a:rPr lang="en-US" dirty="0"/>
              <a:t>Alack, why am I sent for to a king,</a:t>
            </a:r>
            <a:br>
              <a:rPr lang="en-US" dirty="0"/>
            </a:br>
            <a:r>
              <a:rPr lang="en-US" dirty="0"/>
              <a:t>Before I have shook off the regal thoughts</a:t>
            </a:r>
            <a:br>
              <a:rPr lang="en-US" dirty="0"/>
            </a:br>
            <a:r>
              <a:rPr lang="en-US" dirty="0"/>
              <a:t>Wherewith I </a:t>
            </a:r>
            <a:r>
              <a:rPr lang="en-US" dirty="0" err="1"/>
              <a:t>reign'd</a:t>
            </a:r>
            <a:r>
              <a:rPr lang="en-US" dirty="0"/>
              <a:t>? I hardly yet have </a:t>
            </a:r>
            <a:r>
              <a:rPr lang="en-US" dirty="0" err="1"/>
              <a:t>learn'd</a:t>
            </a:r>
            <a:br>
              <a:rPr lang="en-US" dirty="0"/>
            </a:br>
            <a:r>
              <a:rPr lang="en-US" dirty="0"/>
              <a:t>To insinuate, flatter, bow, and bend my limbs:</a:t>
            </a:r>
            <a:br>
              <a:rPr lang="en-US" dirty="0"/>
            </a:br>
            <a:r>
              <a:rPr lang="en-US" dirty="0"/>
              <a:t>Give sorrow leave awhile to tutor me</a:t>
            </a:r>
            <a:br>
              <a:rPr lang="en-US" dirty="0"/>
            </a:br>
            <a:r>
              <a:rPr lang="en-US" dirty="0"/>
              <a:t>To this submission. Yet I well remember</a:t>
            </a:r>
            <a:br>
              <a:rPr lang="en-US" dirty="0"/>
            </a:br>
            <a:r>
              <a:rPr lang="en-US" dirty="0"/>
              <a:t>The </a:t>
            </a:r>
            <a:r>
              <a:rPr lang="en-US" dirty="0" err="1"/>
              <a:t>favours</a:t>
            </a:r>
            <a:r>
              <a:rPr lang="en-US" dirty="0"/>
              <a:t> of these men: were they not mine?</a:t>
            </a:r>
            <a:br>
              <a:rPr lang="en-US" dirty="0"/>
            </a:br>
            <a:r>
              <a:rPr lang="en-US" dirty="0"/>
              <a:t>Did they not sometime cry, 'all hail!' to me?</a:t>
            </a:r>
            <a:br>
              <a:rPr lang="en-US" dirty="0"/>
            </a:br>
            <a:r>
              <a:rPr lang="en-US" dirty="0"/>
              <a:t>So Judas did to Christ: but he, in twelve,</a:t>
            </a:r>
            <a:br>
              <a:rPr lang="en-US" dirty="0"/>
            </a:br>
            <a:r>
              <a:rPr lang="en-US" dirty="0"/>
              <a:t>Found truth in all but one: I, in twelve thousand, none.</a:t>
            </a:r>
            <a:br>
              <a:rPr lang="en-US" dirty="0"/>
            </a:br>
            <a:r>
              <a:rPr lang="en-US" dirty="0"/>
              <a:t>God save the king! Will no man say amen?</a:t>
            </a:r>
            <a:br>
              <a:rPr lang="en-US" dirty="0"/>
            </a:br>
            <a:r>
              <a:rPr lang="en-US" dirty="0"/>
              <a:t>Am I both priest and clerk? well then, amen.</a:t>
            </a:r>
            <a:br>
              <a:rPr lang="en-US" dirty="0"/>
            </a:br>
            <a:r>
              <a:rPr lang="en-US" dirty="0"/>
              <a:t>God save the king! although I be not he;</a:t>
            </a:r>
            <a:br>
              <a:rPr lang="en-US" dirty="0"/>
            </a:br>
            <a:r>
              <a:rPr lang="en-US" dirty="0"/>
              <a:t>And yet, amen, if heaven do think him me.</a:t>
            </a:r>
            <a:br>
              <a:rPr lang="en-US" dirty="0"/>
            </a:br>
            <a:r>
              <a:rPr lang="en-US" dirty="0"/>
              <a:t>To do what service am I sent for hither?</a:t>
            </a:r>
          </a:p>
          <a:p>
            <a:endParaRPr lang="en-US" dirty="0"/>
          </a:p>
          <a:p>
            <a:r>
              <a:rPr lang="en-US" b="1" dirty="0"/>
              <a:t>DUKE OF YORK  </a:t>
            </a:r>
            <a:r>
              <a:rPr lang="en-US" dirty="0"/>
              <a:t>To do that office of thine own good will</a:t>
            </a:r>
            <a:br>
              <a:rPr lang="en-US" dirty="0"/>
            </a:br>
            <a:r>
              <a:rPr lang="en-US" dirty="0"/>
              <a:t>Which tired majesty did make thee offer,</a:t>
            </a:r>
            <a:br>
              <a:rPr lang="en-US" dirty="0"/>
            </a:br>
            <a:r>
              <a:rPr lang="en-US" dirty="0"/>
              <a:t>The resignation of thy state and crown</a:t>
            </a:r>
            <a:br>
              <a:rPr lang="en-US" dirty="0"/>
            </a:br>
            <a:r>
              <a:rPr lang="en-US" dirty="0"/>
              <a:t>To Henry Bolingbroke.</a:t>
            </a:r>
          </a:p>
        </p:txBody>
      </p:sp>
      <p:sp>
        <p:nvSpPr>
          <p:cNvPr id="4" name="Content Placeholder 3">
            <a:extLst>
              <a:ext uri="{FF2B5EF4-FFF2-40B4-BE49-F238E27FC236}">
                <a16:creationId xmlns:a16="http://schemas.microsoft.com/office/drawing/2014/main" id="{F5EBA64F-573C-0E43-B3E2-9837C8E33AB3}"/>
              </a:ext>
            </a:extLst>
          </p:cNvPr>
          <p:cNvSpPr>
            <a:spLocks noGrp="1"/>
          </p:cNvSpPr>
          <p:nvPr>
            <p:ph sz="half" idx="2"/>
          </p:nvPr>
        </p:nvSpPr>
        <p:spPr>
          <a:xfrm>
            <a:off x="6096000" y="1286934"/>
            <a:ext cx="5181600" cy="4351338"/>
          </a:xfrm>
        </p:spPr>
        <p:txBody>
          <a:bodyPr>
            <a:normAutofit fontScale="47500" lnSpcReduction="20000"/>
          </a:bodyPr>
          <a:lstStyle/>
          <a:p>
            <a:r>
              <a:rPr lang="en-US" b="1" dirty="0"/>
              <a:t>KING RICHARD II  </a:t>
            </a:r>
            <a:r>
              <a:rPr lang="en-US" dirty="0"/>
              <a:t>Give me the crown. Here, cousin, seize the crown;</a:t>
            </a:r>
            <a:br>
              <a:rPr lang="en-US" dirty="0"/>
            </a:br>
            <a:r>
              <a:rPr lang="en-US" dirty="0"/>
              <a:t>Here cousin:</a:t>
            </a:r>
            <a:br>
              <a:rPr lang="en-US" dirty="0"/>
            </a:br>
            <a:r>
              <a:rPr lang="en-US" dirty="0"/>
              <a:t>On this side my hand, and on that side yours.</a:t>
            </a:r>
            <a:br>
              <a:rPr lang="en-US" dirty="0"/>
            </a:br>
            <a:r>
              <a:rPr lang="en-US" dirty="0"/>
              <a:t>Now is this golden crown like a deep well</a:t>
            </a:r>
            <a:br>
              <a:rPr lang="en-US" dirty="0"/>
            </a:br>
            <a:r>
              <a:rPr lang="en-US" dirty="0"/>
              <a:t>That owes two buckets, filling one another,</a:t>
            </a:r>
            <a:br>
              <a:rPr lang="en-US" dirty="0"/>
            </a:br>
            <a:r>
              <a:rPr lang="en-US" dirty="0"/>
              <a:t>The emptier ever dancing in the air,</a:t>
            </a:r>
            <a:br>
              <a:rPr lang="en-US" dirty="0"/>
            </a:br>
            <a:r>
              <a:rPr lang="en-US" dirty="0"/>
              <a:t>The other down, unseen and full of water:</a:t>
            </a:r>
            <a:br>
              <a:rPr lang="en-US" dirty="0"/>
            </a:br>
            <a:r>
              <a:rPr lang="en-US" dirty="0"/>
              <a:t>That bucket down and full of tears am I,</a:t>
            </a:r>
            <a:br>
              <a:rPr lang="en-US" dirty="0"/>
            </a:br>
            <a:r>
              <a:rPr lang="en-US" dirty="0"/>
              <a:t>Drinking my griefs, whilst you mount up on high.</a:t>
            </a:r>
          </a:p>
          <a:p>
            <a:br>
              <a:rPr lang="en-US" dirty="0"/>
            </a:br>
            <a:r>
              <a:rPr lang="en-US" b="1" dirty="0"/>
              <a:t>HENRY BOLINGBROKE  </a:t>
            </a:r>
            <a:r>
              <a:rPr lang="en-US" dirty="0"/>
              <a:t>I thought you had been willing to resign.</a:t>
            </a:r>
            <a:br>
              <a:rPr lang="en-US" dirty="0"/>
            </a:br>
            <a:endParaRPr lang="en-US" dirty="0"/>
          </a:p>
          <a:p>
            <a:r>
              <a:rPr lang="en-US" b="1" dirty="0"/>
              <a:t>KING RICHARD II  </a:t>
            </a:r>
            <a:r>
              <a:rPr lang="en-US" dirty="0"/>
              <a:t>My crown I am; but still my griefs are mine:</a:t>
            </a:r>
            <a:br>
              <a:rPr lang="en-US" dirty="0"/>
            </a:br>
            <a:r>
              <a:rPr lang="en-US" dirty="0"/>
              <a:t>You may my glories and my state depose,</a:t>
            </a:r>
            <a:br>
              <a:rPr lang="en-US" dirty="0"/>
            </a:br>
            <a:r>
              <a:rPr lang="en-US" dirty="0"/>
              <a:t>But not my griefs; still am I king of those.</a:t>
            </a:r>
          </a:p>
          <a:p>
            <a:br>
              <a:rPr lang="en-US" dirty="0"/>
            </a:br>
            <a:r>
              <a:rPr lang="en-US" b="1" dirty="0"/>
              <a:t>HENRY BOLINGBROKE  </a:t>
            </a:r>
            <a:r>
              <a:rPr lang="en-US" dirty="0"/>
              <a:t>Part of your cares you give me with your crown.</a:t>
            </a:r>
            <a:br>
              <a:rPr lang="en-US" dirty="0"/>
            </a:br>
            <a:endParaRPr lang="en-US" dirty="0"/>
          </a:p>
          <a:p>
            <a:r>
              <a:rPr lang="en-US" b="1" dirty="0"/>
              <a:t>KING RICHARD II  </a:t>
            </a:r>
            <a:r>
              <a:rPr lang="en-US" dirty="0"/>
              <a:t>Your cares set up do not pluck my cares down.</a:t>
            </a:r>
            <a:br>
              <a:rPr lang="en-US" dirty="0"/>
            </a:br>
            <a:r>
              <a:rPr lang="en-US" dirty="0"/>
              <a:t>My care is loss of care, by old care done;</a:t>
            </a:r>
            <a:br>
              <a:rPr lang="en-US" dirty="0"/>
            </a:br>
            <a:r>
              <a:rPr lang="en-US" dirty="0"/>
              <a:t>Your care is gain of care, by new care won:</a:t>
            </a:r>
            <a:br>
              <a:rPr lang="en-US" dirty="0"/>
            </a:br>
            <a:r>
              <a:rPr lang="en-US" dirty="0"/>
              <a:t>The cares I give I have, though given away;</a:t>
            </a:r>
            <a:br>
              <a:rPr lang="en-US" dirty="0"/>
            </a:br>
            <a:r>
              <a:rPr lang="en-US" dirty="0"/>
              <a:t>They tend the crown, yet still with me they stay.</a:t>
            </a:r>
          </a:p>
        </p:txBody>
      </p:sp>
    </p:spTree>
    <p:extLst>
      <p:ext uri="{BB962C8B-B14F-4D97-AF65-F5344CB8AC3E}">
        <p14:creationId xmlns:p14="http://schemas.microsoft.com/office/powerpoint/2010/main" val="1852192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181D7-7058-074B-B2A9-3D0776DF7F9A}"/>
              </a:ext>
            </a:extLst>
          </p:cNvPr>
          <p:cNvSpPr>
            <a:spLocks noGrp="1"/>
          </p:cNvSpPr>
          <p:nvPr>
            <p:ph type="title"/>
          </p:nvPr>
        </p:nvSpPr>
        <p:spPr/>
        <p:txBody>
          <a:bodyPr/>
          <a:lstStyle/>
          <a:p>
            <a:r>
              <a:rPr lang="en-US" dirty="0"/>
              <a:t>Act One, Scenes Two and Three</a:t>
            </a:r>
          </a:p>
        </p:txBody>
      </p:sp>
      <p:sp>
        <p:nvSpPr>
          <p:cNvPr id="3" name="Content Placeholder 2">
            <a:extLst>
              <a:ext uri="{FF2B5EF4-FFF2-40B4-BE49-F238E27FC236}">
                <a16:creationId xmlns:a16="http://schemas.microsoft.com/office/drawing/2014/main" id="{68AD91F3-F9ED-2346-A2AF-CB8C35215E98}"/>
              </a:ext>
            </a:extLst>
          </p:cNvPr>
          <p:cNvSpPr>
            <a:spLocks noGrp="1"/>
          </p:cNvSpPr>
          <p:nvPr>
            <p:ph idx="1"/>
          </p:nvPr>
        </p:nvSpPr>
        <p:spPr/>
        <p:txBody>
          <a:bodyPr/>
          <a:lstStyle/>
          <a:p>
            <a:r>
              <a:rPr lang="en-US" dirty="0"/>
              <a:t>The nobles discuss </a:t>
            </a:r>
            <a:r>
              <a:rPr lang="en-US" dirty="0" err="1"/>
              <a:t>Gaveston’s</a:t>
            </a:r>
            <a:r>
              <a:rPr lang="en-US" dirty="0"/>
              <a:t> elevation.  The Bishop of Canterbury pledges his support of any plan to get rid of </a:t>
            </a:r>
            <a:r>
              <a:rPr lang="en-US" dirty="0" err="1"/>
              <a:t>Gaveston</a:t>
            </a:r>
            <a:r>
              <a:rPr lang="en-US" dirty="0"/>
              <a:t>.</a:t>
            </a:r>
          </a:p>
          <a:p>
            <a:r>
              <a:rPr lang="en-US" dirty="0"/>
              <a:t>Queen Isabel appears and complains that she is out of favor with the King because of </a:t>
            </a:r>
            <a:r>
              <a:rPr lang="en-US" dirty="0" err="1"/>
              <a:t>Gaveston</a:t>
            </a:r>
            <a:r>
              <a:rPr lang="en-US" dirty="0"/>
              <a:t>.</a:t>
            </a:r>
          </a:p>
          <a:p>
            <a:r>
              <a:rPr lang="en-US" dirty="0"/>
              <a:t>Mortimer offers a violent solution, but Isabel says she wants to keep the peace, even if it makes her sad.</a:t>
            </a:r>
          </a:p>
          <a:p>
            <a:r>
              <a:rPr lang="en-US" dirty="0" err="1"/>
              <a:t>Gaveston</a:t>
            </a:r>
            <a:r>
              <a:rPr lang="en-US" dirty="0"/>
              <a:t> tells Kent that the nobles are with Canterbury in Lambeth.</a:t>
            </a:r>
          </a:p>
        </p:txBody>
      </p:sp>
    </p:spTree>
    <p:extLst>
      <p:ext uri="{BB962C8B-B14F-4D97-AF65-F5344CB8AC3E}">
        <p14:creationId xmlns:p14="http://schemas.microsoft.com/office/powerpoint/2010/main" val="281493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3353E-5C07-0F4E-A461-577B2593A0B0}"/>
              </a:ext>
            </a:extLst>
          </p:cNvPr>
          <p:cNvSpPr>
            <a:spLocks noGrp="1"/>
          </p:cNvSpPr>
          <p:nvPr>
            <p:ph type="title"/>
          </p:nvPr>
        </p:nvSpPr>
        <p:spPr/>
        <p:txBody>
          <a:bodyPr/>
          <a:lstStyle/>
          <a:p>
            <a:r>
              <a:rPr lang="en-US" dirty="0"/>
              <a:t>Act One, Scene Four (part 1)</a:t>
            </a:r>
          </a:p>
        </p:txBody>
      </p:sp>
      <p:sp>
        <p:nvSpPr>
          <p:cNvPr id="3" name="Content Placeholder 2">
            <a:extLst>
              <a:ext uri="{FF2B5EF4-FFF2-40B4-BE49-F238E27FC236}">
                <a16:creationId xmlns:a16="http://schemas.microsoft.com/office/drawing/2014/main" id="{25E891A3-85CB-684C-B5E1-40793947A6AB}"/>
              </a:ext>
            </a:extLst>
          </p:cNvPr>
          <p:cNvSpPr>
            <a:spLocks noGrp="1"/>
          </p:cNvSpPr>
          <p:nvPr>
            <p:ph idx="1"/>
          </p:nvPr>
        </p:nvSpPr>
        <p:spPr/>
        <p:txBody>
          <a:bodyPr/>
          <a:lstStyle/>
          <a:p>
            <a:r>
              <a:rPr lang="en-US" dirty="0"/>
              <a:t>The nobles sign an order of exile for </a:t>
            </a:r>
            <a:r>
              <a:rPr lang="en-US" dirty="0" err="1"/>
              <a:t>Gaveston</a:t>
            </a:r>
            <a:r>
              <a:rPr lang="en-US" dirty="0"/>
              <a:t>, with the support of the Bishop of Canterbury.</a:t>
            </a:r>
          </a:p>
          <a:p>
            <a:r>
              <a:rPr lang="en-US" dirty="0"/>
              <a:t>Edward offers them preferments if they will let </a:t>
            </a:r>
            <a:r>
              <a:rPr lang="en-US" dirty="0" err="1"/>
              <a:t>Gaveston</a:t>
            </a:r>
            <a:r>
              <a:rPr lang="en-US" dirty="0"/>
              <a:t> stay; he is forced to sign the order.</a:t>
            </a:r>
          </a:p>
          <a:p>
            <a:r>
              <a:rPr lang="en-US" dirty="0"/>
              <a:t>Edward and </a:t>
            </a:r>
            <a:r>
              <a:rPr lang="en-US" dirty="0" err="1"/>
              <a:t>Gaveston</a:t>
            </a:r>
            <a:r>
              <a:rPr lang="en-US" dirty="0"/>
              <a:t> prepare to part. The Queen and Kent appear; </a:t>
            </a:r>
            <a:r>
              <a:rPr lang="en-US" dirty="0" err="1"/>
              <a:t>Gaveston</a:t>
            </a:r>
            <a:r>
              <a:rPr lang="en-US" dirty="0"/>
              <a:t> accuses the Queen of a relationship with the rebel Mortimer. Alone on stage the Queen laments.</a:t>
            </a:r>
          </a:p>
          <a:p>
            <a:r>
              <a:rPr lang="en-US" dirty="0"/>
              <a:t>The nobles reappear and the Queen asks for their help—return </a:t>
            </a:r>
            <a:r>
              <a:rPr lang="en-US" dirty="0" err="1"/>
              <a:t>Gaveston</a:t>
            </a:r>
            <a:r>
              <a:rPr lang="en-US" dirty="0"/>
              <a:t> so she can return to the King’s favor.</a:t>
            </a:r>
          </a:p>
        </p:txBody>
      </p:sp>
    </p:spTree>
    <p:extLst>
      <p:ext uri="{BB962C8B-B14F-4D97-AF65-F5344CB8AC3E}">
        <p14:creationId xmlns:p14="http://schemas.microsoft.com/office/powerpoint/2010/main" val="1344200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D79764-6E8D-E040-A332-1971B8640E4D}"/>
              </a:ext>
            </a:extLst>
          </p:cNvPr>
          <p:cNvSpPr>
            <a:spLocks noGrp="1"/>
          </p:cNvSpPr>
          <p:nvPr>
            <p:ph type="title"/>
          </p:nvPr>
        </p:nvSpPr>
        <p:spPr/>
        <p:txBody>
          <a:bodyPr/>
          <a:lstStyle/>
          <a:p>
            <a:r>
              <a:rPr lang="en-US" dirty="0"/>
              <a:t>Act One, Scene Four (part 2)</a:t>
            </a:r>
          </a:p>
        </p:txBody>
      </p:sp>
      <p:sp>
        <p:nvSpPr>
          <p:cNvPr id="3" name="Content Placeholder 2">
            <a:extLst>
              <a:ext uri="{FF2B5EF4-FFF2-40B4-BE49-F238E27FC236}">
                <a16:creationId xmlns:a16="http://schemas.microsoft.com/office/drawing/2014/main" id="{76E91535-77A1-8942-84BB-9E30302EFB5E}"/>
              </a:ext>
            </a:extLst>
          </p:cNvPr>
          <p:cNvSpPr>
            <a:spLocks noGrp="1"/>
          </p:cNvSpPr>
          <p:nvPr>
            <p:ph idx="1"/>
          </p:nvPr>
        </p:nvSpPr>
        <p:spPr/>
        <p:txBody>
          <a:bodyPr/>
          <a:lstStyle/>
          <a:p>
            <a:r>
              <a:rPr lang="en-US" dirty="0"/>
              <a:t>The Queen convinces the nobles to allow </a:t>
            </a:r>
            <a:r>
              <a:rPr lang="en-US" dirty="0" err="1"/>
              <a:t>Gaveston</a:t>
            </a:r>
            <a:r>
              <a:rPr lang="en-US" dirty="0"/>
              <a:t> to return.</a:t>
            </a:r>
          </a:p>
          <a:p>
            <a:r>
              <a:rPr lang="en-US" dirty="0"/>
              <a:t>Edward is thrilled, and promotes Mortimer.</a:t>
            </a:r>
          </a:p>
          <a:p>
            <a:r>
              <a:rPr lang="en-US" dirty="0"/>
              <a:t>Edward decides to fight the Scots, and awaits </a:t>
            </a:r>
            <a:r>
              <a:rPr lang="en-US" dirty="0" err="1"/>
              <a:t>Gaveston’s</a:t>
            </a:r>
            <a:r>
              <a:rPr lang="en-US" dirty="0"/>
              <a:t> </a:t>
            </a:r>
            <a:r>
              <a:rPr lang="en-US"/>
              <a:t>return as well as </a:t>
            </a:r>
            <a:r>
              <a:rPr lang="en-US" dirty="0"/>
              <a:t>his upcoming wedding to Edward’s niece.</a:t>
            </a:r>
          </a:p>
          <a:p>
            <a:r>
              <a:rPr lang="en-US" dirty="0"/>
              <a:t>Mortimer and his father discuss Edward and </a:t>
            </a:r>
            <a:r>
              <a:rPr lang="en-US" dirty="0" err="1"/>
              <a:t>Gaveston</a:t>
            </a:r>
            <a:r>
              <a:rPr lang="en-US" dirty="0"/>
              <a:t>. His father counsels patience and that Edward will outgrow his infatuation, but Mortimer hates tolerating the elevation of one basely born.</a:t>
            </a:r>
          </a:p>
        </p:txBody>
      </p:sp>
    </p:spTree>
    <p:extLst>
      <p:ext uri="{BB962C8B-B14F-4D97-AF65-F5344CB8AC3E}">
        <p14:creationId xmlns:p14="http://schemas.microsoft.com/office/powerpoint/2010/main" val="2047237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477BD-2A53-E34B-AFD5-07BD4320B30C}"/>
              </a:ext>
            </a:extLst>
          </p:cNvPr>
          <p:cNvSpPr>
            <a:spLocks noGrp="1"/>
          </p:cNvSpPr>
          <p:nvPr>
            <p:ph type="title"/>
          </p:nvPr>
        </p:nvSpPr>
        <p:spPr/>
        <p:txBody>
          <a:bodyPr/>
          <a:lstStyle/>
          <a:p>
            <a:r>
              <a:rPr lang="en-US" dirty="0"/>
              <a:t>Week Two</a:t>
            </a:r>
          </a:p>
        </p:txBody>
      </p:sp>
      <p:sp>
        <p:nvSpPr>
          <p:cNvPr id="3" name="Content Placeholder 2">
            <a:extLst>
              <a:ext uri="{FF2B5EF4-FFF2-40B4-BE49-F238E27FC236}">
                <a16:creationId xmlns:a16="http://schemas.microsoft.com/office/drawing/2014/main" id="{FAB0039A-AA5F-4541-B2A9-57F2515AC46B}"/>
              </a:ext>
            </a:extLst>
          </p:cNvPr>
          <p:cNvSpPr>
            <a:spLocks noGrp="1"/>
          </p:cNvSpPr>
          <p:nvPr>
            <p:ph idx="1"/>
          </p:nvPr>
        </p:nvSpPr>
        <p:spPr/>
        <p:txBody>
          <a:bodyPr/>
          <a:lstStyle/>
          <a:p>
            <a:r>
              <a:rPr lang="en-US" dirty="0"/>
              <a:t>Background information on the main characters, 14</a:t>
            </a:r>
            <a:r>
              <a:rPr lang="en-US" baseline="30000" dirty="0"/>
              <a:t>th</a:t>
            </a:r>
            <a:r>
              <a:rPr lang="en-US" dirty="0"/>
              <a:t> century England</a:t>
            </a:r>
          </a:p>
          <a:p>
            <a:r>
              <a:rPr lang="en-US" dirty="0"/>
              <a:t>Marlowe’s use of source material</a:t>
            </a:r>
          </a:p>
          <a:p>
            <a:r>
              <a:rPr lang="en-US" dirty="0"/>
              <a:t>Work through Act Two</a:t>
            </a:r>
          </a:p>
        </p:txBody>
      </p:sp>
    </p:spTree>
    <p:extLst>
      <p:ext uri="{BB962C8B-B14F-4D97-AF65-F5344CB8AC3E}">
        <p14:creationId xmlns:p14="http://schemas.microsoft.com/office/powerpoint/2010/main" val="14349876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{5AF348D3-CAE6-024D-A32B-313296D5BD3D}tf10001119</Template>
  <TotalTime>26993</TotalTime>
  <Words>3304</Words>
  <Application>Microsoft Macintosh PowerPoint</Application>
  <PresentationFormat>Widescreen</PresentationFormat>
  <Paragraphs>243</Paragraphs>
  <Slides>59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59</vt:i4>
      </vt:variant>
    </vt:vector>
  </HeadingPairs>
  <TitlesOfParts>
    <vt:vector size="64" baseType="lpstr">
      <vt:lpstr>Arial</vt:lpstr>
      <vt:lpstr>Calibri</vt:lpstr>
      <vt:lpstr>Calibri Light</vt:lpstr>
      <vt:lpstr>Trattatello</vt:lpstr>
      <vt:lpstr>Office Theme</vt:lpstr>
      <vt:lpstr>Edward II  by   Christopher Marlowe</vt:lpstr>
      <vt:lpstr>PowerPoint Presentation</vt:lpstr>
      <vt:lpstr>PowerPoint Presentation</vt:lpstr>
      <vt:lpstr>Week One</vt:lpstr>
      <vt:lpstr>Act One, Scene One</vt:lpstr>
      <vt:lpstr>Act One, Scenes Two and Three</vt:lpstr>
      <vt:lpstr>Act One, Scene Four (part 1)</vt:lpstr>
      <vt:lpstr>Act One, Scene Four (part 2)</vt:lpstr>
      <vt:lpstr>Week Two</vt:lpstr>
      <vt:lpstr>Act Two, Scenes One and Two</vt:lpstr>
      <vt:lpstr>Act Two, Scenes Three, Four and Five</vt:lpstr>
      <vt:lpstr>Edward I</vt:lpstr>
      <vt:lpstr>Edward I</vt:lpstr>
      <vt:lpstr>Edward II     (1)</vt:lpstr>
      <vt:lpstr>Edward II       (2)</vt:lpstr>
      <vt:lpstr>Edward II     (3)</vt:lpstr>
      <vt:lpstr>Edward II</vt:lpstr>
      <vt:lpstr>Edmund of Kent</vt:lpstr>
      <vt:lpstr>Queen Isabella </vt:lpstr>
      <vt:lpstr>Queen Isabella</vt:lpstr>
      <vt:lpstr>Edward and Isabella marriage</vt:lpstr>
      <vt:lpstr>PowerPoint Presentation</vt:lpstr>
      <vt:lpstr>Isabella and Mortimer invade England, and Spencer…well…</vt:lpstr>
      <vt:lpstr>PowerPoint Presentation</vt:lpstr>
      <vt:lpstr>Gaveston</vt:lpstr>
      <vt:lpstr>England in the early 1300’s</vt:lpstr>
      <vt:lpstr>PowerPoint Presentation</vt:lpstr>
      <vt:lpstr>Week Three</vt:lpstr>
      <vt:lpstr>Act Three</vt:lpstr>
      <vt:lpstr>Christopher Marlowe’s Life</vt:lpstr>
      <vt:lpstr>Marlowe’s other works </vt:lpstr>
      <vt:lpstr>PowerPoint Presentation</vt:lpstr>
      <vt:lpstr>Holinshed excerpt from 1587 edition (2.5.99-103)</vt:lpstr>
      <vt:lpstr>The George Inn, Southwark, London</vt:lpstr>
      <vt:lpstr>The George Inn</vt:lpstr>
      <vt:lpstr>Wanamaker Theatre at the Globe</vt:lpstr>
      <vt:lpstr>PowerPoint Presentation</vt:lpstr>
      <vt:lpstr>PowerPoint Presentation</vt:lpstr>
      <vt:lpstr>PowerPoint Presentation</vt:lpstr>
      <vt:lpstr>PowerPoint Presentation</vt:lpstr>
      <vt:lpstr>PowerPoint Presentation</vt:lpstr>
      <vt:lpstr>Act Four</vt:lpstr>
      <vt:lpstr>More of Act Four</vt:lpstr>
      <vt:lpstr>Week Four</vt:lpstr>
      <vt:lpstr>Week Five</vt:lpstr>
      <vt:lpstr>Act Five, Scenes 1-3 summary</vt:lpstr>
      <vt:lpstr>Critical commentary (1)</vt:lpstr>
      <vt:lpstr>Critical commentary (2)</vt:lpstr>
      <vt:lpstr>Critical commentary (3)</vt:lpstr>
      <vt:lpstr>Critical commentary (4)</vt:lpstr>
      <vt:lpstr>Critical commentary (5)</vt:lpstr>
      <vt:lpstr>Critical commentary (6)</vt:lpstr>
      <vt:lpstr>Week Six</vt:lpstr>
      <vt:lpstr>Act Five, Scenes 4-6</vt:lpstr>
      <vt:lpstr>      Edward II                           Richard II</vt:lpstr>
      <vt:lpstr>    Edward II                          Richard II</vt:lpstr>
      <vt:lpstr>      Edward II                         Richard II</vt:lpstr>
      <vt:lpstr>    Edward II                             Richard II</vt:lpstr>
      <vt:lpstr>Richard II 4.1.170-208</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Edward II  by   Christopher Marlowe</dc:title>
  <dc:creator>Ann Berman</dc:creator>
  <cp:lastModifiedBy>Ann Berman</cp:lastModifiedBy>
  <cp:revision>22</cp:revision>
  <cp:lastPrinted>2021-09-22T17:08:55Z</cp:lastPrinted>
  <dcterms:created xsi:type="dcterms:W3CDTF">2021-08-12T19:06:19Z</dcterms:created>
  <dcterms:modified xsi:type="dcterms:W3CDTF">2021-10-19T14:20:49Z</dcterms:modified>
</cp:coreProperties>
</file>